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8" r:id="rId3"/>
    <p:sldId id="259" r:id="rId4"/>
    <p:sldId id="261" r:id="rId5"/>
    <p:sldId id="262" r:id="rId6"/>
    <p:sldId id="264" r:id="rId7"/>
    <p:sldId id="270" r:id="rId8"/>
    <p:sldId id="271" r:id="rId9"/>
    <p:sldId id="267" r:id="rId10"/>
    <p:sldId id="265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398" r:id="rId22"/>
    <p:sldId id="283" r:id="rId23"/>
    <p:sldId id="373" r:id="rId24"/>
    <p:sldId id="289" r:id="rId25"/>
    <p:sldId id="286" r:id="rId26"/>
    <p:sldId id="374" r:id="rId27"/>
    <p:sldId id="288" r:id="rId28"/>
    <p:sldId id="399" r:id="rId29"/>
    <p:sldId id="375" r:id="rId30"/>
    <p:sldId id="376" r:id="rId31"/>
    <p:sldId id="377" r:id="rId32"/>
    <p:sldId id="378" r:id="rId33"/>
    <p:sldId id="290" r:id="rId34"/>
    <p:sldId id="291" r:id="rId35"/>
    <p:sldId id="292" r:id="rId36"/>
    <p:sldId id="379" r:id="rId37"/>
    <p:sldId id="304" r:id="rId38"/>
    <p:sldId id="380" r:id="rId39"/>
    <p:sldId id="296" r:id="rId40"/>
    <p:sldId id="400" r:id="rId41"/>
    <p:sldId id="401" r:id="rId42"/>
    <p:sldId id="301" r:id="rId43"/>
    <p:sldId id="302" r:id="rId44"/>
    <p:sldId id="303" r:id="rId45"/>
    <p:sldId id="297" r:id="rId46"/>
    <p:sldId id="298" r:id="rId47"/>
    <p:sldId id="299" r:id="rId48"/>
    <p:sldId id="300" r:id="rId49"/>
    <p:sldId id="294" r:id="rId50"/>
    <p:sldId id="295" r:id="rId51"/>
    <p:sldId id="327" r:id="rId52"/>
    <p:sldId id="328" r:id="rId53"/>
    <p:sldId id="306" r:id="rId54"/>
    <p:sldId id="307" r:id="rId55"/>
    <p:sldId id="308" r:id="rId56"/>
    <p:sldId id="321" r:id="rId57"/>
    <p:sldId id="322" r:id="rId58"/>
    <p:sldId id="323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9" r:id="rId67"/>
    <p:sldId id="318" r:id="rId68"/>
    <p:sldId id="316" r:id="rId69"/>
    <p:sldId id="317" r:id="rId70"/>
    <p:sldId id="320" r:id="rId71"/>
    <p:sldId id="382" r:id="rId72"/>
    <p:sldId id="383" r:id="rId73"/>
    <p:sldId id="403" r:id="rId74"/>
    <p:sldId id="402" r:id="rId75"/>
    <p:sldId id="407" r:id="rId76"/>
    <p:sldId id="406" r:id="rId77"/>
    <p:sldId id="405" r:id="rId78"/>
    <p:sldId id="385" r:id="rId79"/>
    <p:sldId id="408" r:id="rId80"/>
    <p:sldId id="410" r:id="rId81"/>
    <p:sldId id="411" r:id="rId82"/>
    <p:sldId id="412" r:id="rId83"/>
    <p:sldId id="395" r:id="rId84"/>
    <p:sldId id="396" r:id="rId85"/>
    <p:sldId id="397" r:id="rId86"/>
    <p:sldId id="367" r:id="rId87"/>
    <p:sldId id="366" r:id="rId88"/>
    <p:sldId id="372" r:id="rId89"/>
    <p:sldId id="371" r:id="rId90"/>
    <p:sldId id="368" r:id="rId91"/>
    <p:sldId id="369" r:id="rId92"/>
    <p:sldId id="364" r:id="rId93"/>
  </p:sldIdLst>
  <p:sldSz cx="9144000" cy="5143500" type="screen16x9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23" autoAdjust="0"/>
  </p:normalViewPr>
  <p:slideViewPr>
    <p:cSldViewPr snapToGrid="0" snapToObjects="1">
      <p:cViewPr>
        <p:scale>
          <a:sx n="150" d="100"/>
          <a:sy n="150" d="100"/>
        </p:scale>
        <p:origin x="-448" y="-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-3680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moore3481k:Documents:My%20Documents:Talks:2015-Sep-StrangeLoop-DMC:graph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moore3481k:Documents:My%20Documents:Talks:2015-Sep-StrangeLoop-DMC:graph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moore3481k:Documents:My%20Documents:Talks:2015-Sep-StrangeLoop-DMC:graph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moore3481k:Documents:My%20Documents:Talks:2015-Sep-StrangeLoop-DMC:graph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moore3481k:Documents:My%20Documents:Talks:2015-Sep-StrangeLoop-DMC:graph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moore3481k:Documents:My%20Documents:Talks:2015-Sep-StrangeLoop-DMC:graph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moore3481k:Documents:My%20Documents:Talks:2015-Sep-StrangeLoop-DMC:graph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moore3481k:Documents:My%20Documents:Talks:2015-Sep-StrangeLoop-DMC: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Convergence!$A$1:$A$7</c:f>
              <c:numCache>
                <c:formatCode>General</c:formatCode>
                <c:ptCount val="7"/>
                <c:pt idx="0">
                  <c:v>11.0</c:v>
                </c:pt>
                <c:pt idx="1">
                  <c:v>21.0</c:v>
                </c:pt>
                <c:pt idx="2">
                  <c:v>51.0</c:v>
                </c:pt>
                <c:pt idx="3">
                  <c:v>101.0</c:v>
                </c:pt>
                <c:pt idx="4">
                  <c:v>201.0</c:v>
                </c:pt>
                <c:pt idx="5">
                  <c:v>501.0</c:v>
                </c:pt>
                <c:pt idx="6">
                  <c:v>1001.0</c:v>
                </c:pt>
              </c:numCache>
            </c:numRef>
          </c:xVal>
          <c:yVal>
            <c:numRef>
              <c:f>Convergence!$B$1:$B$7</c:f>
              <c:numCache>
                <c:formatCode>General</c:formatCode>
                <c:ptCount val="7"/>
                <c:pt idx="0">
                  <c:v>3.47394</c:v>
                </c:pt>
                <c:pt idx="1">
                  <c:v>5.71017</c:v>
                </c:pt>
                <c:pt idx="2">
                  <c:v>10.4544</c:v>
                </c:pt>
                <c:pt idx="3">
                  <c:v>14.97125</c:v>
                </c:pt>
                <c:pt idx="4">
                  <c:v>21.8841</c:v>
                </c:pt>
                <c:pt idx="5">
                  <c:v>33.6017</c:v>
                </c:pt>
                <c:pt idx="6">
                  <c:v>44.0334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2853112"/>
        <c:axId val="-2063389896"/>
      </c:scatterChart>
      <c:valAx>
        <c:axId val="-2062853112"/>
        <c:scaling>
          <c:orientation val="minMax"/>
          <c:max val="1001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2800"/>
                </a:pPr>
                <a:r>
                  <a:rPr lang="en-US" sz="2800"/>
                  <a:t># nodes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63389896"/>
        <c:crosses val="autoZero"/>
        <c:crossBetween val="midCat"/>
      </c:valAx>
      <c:valAx>
        <c:axId val="-2063389896"/>
        <c:scaling>
          <c:orientation val="minMax"/>
          <c:max val="45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800"/>
                </a:pPr>
                <a:r>
                  <a:rPr lang="en-US" sz="2800"/>
                  <a:t>Convergence time (s)</a:t>
                </a:r>
              </a:p>
            </c:rich>
          </c:tx>
          <c:layout>
            <c:manualLayout>
              <c:xMode val="edge"/>
              <c:yMode val="edge"/>
              <c:x val="0.00292825768667643"/>
              <c:y val="0.05145887519395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6285311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Convergence!$A$1:$A$7</c:f>
              <c:numCache>
                <c:formatCode>General</c:formatCode>
                <c:ptCount val="7"/>
                <c:pt idx="0">
                  <c:v>11.0</c:v>
                </c:pt>
                <c:pt idx="1">
                  <c:v>21.0</c:v>
                </c:pt>
                <c:pt idx="2">
                  <c:v>51.0</c:v>
                </c:pt>
                <c:pt idx="3">
                  <c:v>101.0</c:v>
                </c:pt>
                <c:pt idx="4">
                  <c:v>201.0</c:v>
                </c:pt>
                <c:pt idx="5">
                  <c:v>501.0</c:v>
                </c:pt>
                <c:pt idx="6">
                  <c:v>1001.0</c:v>
                </c:pt>
              </c:numCache>
            </c:numRef>
          </c:xVal>
          <c:yVal>
            <c:numRef>
              <c:f>Convergence!$B$1:$B$7</c:f>
              <c:numCache>
                <c:formatCode>General</c:formatCode>
                <c:ptCount val="7"/>
                <c:pt idx="0">
                  <c:v>3.47394</c:v>
                </c:pt>
                <c:pt idx="1">
                  <c:v>5.71017</c:v>
                </c:pt>
                <c:pt idx="2">
                  <c:v>10.4544</c:v>
                </c:pt>
                <c:pt idx="3">
                  <c:v>14.97125</c:v>
                </c:pt>
                <c:pt idx="4">
                  <c:v>21.8841</c:v>
                </c:pt>
                <c:pt idx="5">
                  <c:v>33.6017</c:v>
                </c:pt>
                <c:pt idx="6">
                  <c:v>44.0334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8745848"/>
        <c:axId val="-2048759640"/>
      </c:scatterChart>
      <c:valAx>
        <c:axId val="-2048745848"/>
        <c:scaling>
          <c:orientation val="minMax"/>
          <c:max val="1001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2800"/>
                </a:pPr>
                <a:r>
                  <a:rPr lang="en-US" sz="2800"/>
                  <a:t># nodes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48759640"/>
        <c:crosses val="autoZero"/>
        <c:crossBetween val="midCat"/>
      </c:valAx>
      <c:valAx>
        <c:axId val="-2048759640"/>
        <c:scaling>
          <c:orientation val="minMax"/>
          <c:max val="45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800"/>
                </a:pPr>
                <a:r>
                  <a:rPr lang="en-US" sz="2800"/>
                  <a:t>Convergence 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4874584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Levels!$F$1:$F$7</c:f>
              <c:numCache>
                <c:formatCode>General</c:formatCode>
                <c:ptCount val="7"/>
                <c:pt idx="0">
                  <c:v>11.0</c:v>
                </c:pt>
                <c:pt idx="1">
                  <c:v>21.0</c:v>
                </c:pt>
                <c:pt idx="2">
                  <c:v>51.0</c:v>
                </c:pt>
                <c:pt idx="3">
                  <c:v>101.0</c:v>
                </c:pt>
                <c:pt idx="4">
                  <c:v>201.0</c:v>
                </c:pt>
                <c:pt idx="5">
                  <c:v>501.0</c:v>
                </c:pt>
                <c:pt idx="6">
                  <c:v>1001.0</c:v>
                </c:pt>
              </c:numCache>
            </c:numRef>
          </c:xVal>
          <c:yVal>
            <c:numRef>
              <c:f>Levels!$G$1:$G$7</c:f>
              <c:numCache>
                <c:formatCode>General</c:formatCode>
                <c:ptCount val="7"/>
                <c:pt idx="0">
                  <c:v>3.0</c:v>
                </c:pt>
                <c:pt idx="1">
                  <c:v>4.0</c:v>
                </c:pt>
                <c:pt idx="2">
                  <c:v>6.0</c:v>
                </c:pt>
                <c:pt idx="3">
                  <c:v>7.0</c:v>
                </c:pt>
                <c:pt idx="4">
                  <c:v>9.0</c:v>
                </c:pt>
                <c:pt idx="5">
                  <c:v>11.0</c:v>
                </c:pt>
                <c:pt idx="6">
                  <c:v>12.5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2727384"/>
        <c:axId val="-2062660264"/>
      </c:scatterChart>
      <c:valAx>
        <c:axId val="-2052727384"/>
        <c:scaling>
          <c:orientation val="minMax"/>
          <c:max val="1001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3600"/>
                </a:pPr>
                <a:r>
                  <a:rPr lang="en-US" sz="3600"/>
                  <a:t># nodes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62660264"/>
        <c:crosses val="autoZero"/>
        <c:crossBetween val="midCat"/>
      </c:valAx>
      <c:valAx>
        <c:axId val="-20626602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n-US" sz="3600"/>
                  <a:t>Levels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52727384"/>
        <c:crosses val="autoZero"/>
        <c:crossBetween val="midCat"/>
        <c:majorUnit val="3.0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Levels!$F$1:$F$7</c:f>
              <c:numCache>
                <c:formatCode>General</c:formatCode>
                <c:ptCount val="7"/>
                <c:pt idx="0">
                  <c:v>11.0</c:v>
                </c:pt>
                <c:pt idx="1">
                  <c:v>21.0</c:v>
                </c:pt>
                <c:pt idx="2">
                  <c:v>51.0</c:v>
                </c:pt>
                <c:pt idx="3">
                  <c:v>101.0</c:v>
                </c:pt>
                <c:pt idx="4">
                  <c:v>201.0</c:v>
                </c:pt>
                <c:pt idx="5">
                  <c:v>501.0</c:v>
                </c:pt>
                <c:pt idx="6">
                  <c:v>1001.0</c:v>
                </c:pt>
              </c:numCache>
            </c:numRef>
          </c:xVal>
          <c:yVal>
            <c:numRef>
              <c:f>Levels!$G$1:$G$7</c:f>
              <c:numCache>
                <c:formatCode>General</c:formatCode>
                <c:ptCount val="7"/>
                <c:pt idx="0">
                  <c:v>3.0</c:v>
                </c:pt>
                <c:pt idx="1">
                  <c:v>4.0</c:v>
                </c:pt>
                <c:pt idx="2">
                  <c:v>6.0</c:v>
                </c:pt>
                <c:pt idx="3">
                  <c:v>7.0</c:v>
                </c:pt>
                <c:pt idx="4">
                  <c:v>9.0</c:v>
                </c:pt>
                <c:pt idx="5">
                  <c:v>11.0</c:v>
                </c:pt>
                <c:pt idx="6">
                  <c:v>12.5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2150680"/>
        <c:axId val="1818294632"/>
      </c:scatterChart>
      <c:valAx>
        <c:axId val="-2052150680"/>
        <c:scaling>
          <c:orientation val="minMax"/>
          <c:max val="1001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3600"/>
                </a:pPr>
                <a:r>
                  <a:rPr lang="en-US" sz="3600"/>
                  <a:t># nodes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818294632"/>
        <c:crosses val="autoZero"/>
        <c:crossBetween val="midCat"/>
      </c:valAx>
      <c:valAx>
        <c:axId val="18182946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n-US" sz="3600"/>
                  <a:t>Levels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52150680"/>
        <c:crosses val="autoZero"/>
        <c:crossBetween val="midCat"/>
        <c:majorUnit val="3.0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</c:spPr>
          <c:marker>
            <c:symbol val="x"/>
            <c:size val="9"/>
            <c:spPr>
              <a:noFill/>
              <a:ln w="28575" cmpd="sng"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Medians!$G$2:$G$21</c:f>
                <c:numCache>
                  <c:formatCode>General</c:formatCode>
                  <c:ptCount val="20"/>
                  <c:pt idx="0">
                    <c:v>0.13383</c:v>
                  </c:pt>
                  <c:pt idx="1">
                    <c:v>0.055353</c:v>
                  </c:pt>
                  <c:pt idx="2">
                    <c:v>0.100616</c:v>
                  </c:pt>
                  <c:pt idx="3">
                    <c:v>0.170078</c:v>
                  </c:pt>
                  <c:pt idx="4">
                    <c:v>0.0541319999999999</c:v>
                  </c:pt>
                  <c:pt idx="5">
                    <c:v>0.045029</c:v>
                  </c:pt>
                  <c:pt idx="6">
                    <c:v>0.162343</c:v>
                  </c:pt>
                  <c:pt idx="7">
                    <c:v>0.144708</c:v>
                  </c:pt>
                  <c:pt idx="8">
                    <c:v>0.067513</c:v>
                  </c:pt>
                  <c:pt idx="9">
                    <c:v>0.077407</c:v>
                  </c:pt>
                  <c:pt idx="10">
                    <c:v>0.085473</c:v>
                  </c:pt>
                  <c:pt idx="11">
                    <c:v>0.162099</c:v>
                  </c:pt>
                  <c:pt idx="12">
                    <c:v>0.119196</c:v>
                  </c:pt>
                  <c:pt idx="13">
                    <c:v>0.026381</c:v>
                  </c:pt>
                  <c:pt idx="14">
                    <c:v>0.0621459999999999</c:v>
                  </c:pt>
                  <c:pt idx="15">
                    <c:v>0.097225</c:v>
                  </c:pt>
                  <c:pt idx="16">
                    <c:v>0.12431</c:v>
                  </c:pt>
                  <c:pt idx="17">
                    <c:v>0.0565449999999999</c:v>
                  </c:pt>
                  <c:pt idx="18">
                    <c:v>0.058268</c:v>
                  </c:pt>
                  <c:pt idx="19">
                    <c:v>0.076601</c:v>
                  </c:pt>
                </c:numCache>
              </c:numRef>
            </c:plus>
            <c:minus>
              <c:numRef>
                <c:f>Medians!$F$2:$F$21</c:f>
                <c:numCache>
                  <c:formatCode>General</c:formatCode>
                  <c:ptCount val="20"/>
                  <c:pt idx="0">
                    <c:v>0.106022</c:v>
                  </c:pt>
                  <c:pt idx="1">
                    <c:v>0.179077</c:v>
                  </c:pt>
                  <c:pt idx="2">
                    <c:v>0.091826</c:v>
                  </c:pt>
                  <c:pt idx="3">
                    <c:v>0.165003</c:v>
                  </c:pt>
                  <c:pt idx="4">
                    <c:v>0.055182</c:v>
                  </c:pt>
                  <c:pt idx="5">
                    <c:v>0.164079</c:v>
                  </c:pt>
                  <c:pt idx="6">
                    <c:v>0.041687</c:v>
                  </c:pt>
                  <c:pt idx="7">
                    <c:v>0.046928</c:v>
                  </c:pt>
                  <c:pt idx="8">
                    <c:v>0.075354</c:v>
                  </c:pt>
                  <c:pt idx="9">
                    <c:v>0.071981</c:v>
                  </c:pt>
                  <c:pt idx="10">
                    <c:v>0.028115</c:v>
                  </c:pt>
                  <c:pt idx="11">
                    <c:v>0.055516</c:v>
                  </c:pt>
                  <c:pt idx="12">
                    <c:v>0.08363</c:v>
                  </c:pt>
                  <c:pt idx="13">
                    <c:v>0.060725</c:v>
                  </c:pt>
                  <c:pt idx="14">
                    <c:v>0.153659</c:v>
                  </c:pt>
                  <c:pt idx="15">
                    <c:v>0.102433</c:v>
                  </c:pt>
                  <c:pt idx="16">
                    <c:v>0.102468</c:v>
                  </c:pt>
                  <c:pt idx="17">
                    <c:v>0.128381</c:v>
                  </c:pt>
                  <c:pt idx="18">
                    <c:v>0.107098</c:v>
                  </c:pt>
                  <c:pt idx="19">
                    <c:v>0.108557</c:v>
                  </c:pt>
                </c:numCache>
              </c:numRef>
            </c:minus>
            <c:spPr>
              <a:ln w="28575" cmpd="sng">
                <a:noFill/>
              </a:ln>
            </c:spPr>
          </c:errBars>
          <c:val>
            <c:numRef>
              <c:f>Medians!$B$2:$B$21</c:f>
              <c:numCache>
                <c:formatCode>General</c:formatCode>
                <c:ptCount val="20"/>
                <c:pt idx="0">
                  <c:v>0.480459</c:v>
                </c:pt>
                <c:pt idx="1">
                  <c:v>0.581384</c:v>
                </c:pt>
                <c:pt idx="2">
                  <c:v>0.449177</c:v>
                </c:pt>
                <c:pt idx="3">
                  <c:v>0.520096</c:v>
                </c:pt>
                <c:pt idx="4">
                  <c:v>0.398666</c:v>
                </c:pt>
                <c:pt idx="5">
                  <c:v>0.470953</c:v>
                </c:pt>
                <c:pt idx="6">
                  <c:v>0.364897</c:v>
                </c:pt>
                <c:pt idx="7">
                  <c:v>0.502481</c:v>
                </c:pt>
                <c:pt idx="8">
                  <c:v>0.488486</c:v>
                </c:pt>
                <c:pt idx="9">
                  <c:v>0.351283</c:v>
                </c:pt>
                <c:pt idx="10">
                  <c:v>0.344612</c:v>
                </c:pt>
                <c:pt idx="11">
                  <c:v>0.479946</c:v>
                </c:pt>
                <c:pt idx="12">
                  <c:v>0.509896</c:v>
                </c:pt>
                <c:pt idx="13">
                  <c:v>0.660394</c:v>
                </c:pt>
                <c:pt idx="14">
                  <c:v>0.581675</c:v>
                </c:pt>
                <c:pt idx="15">
                  <c:v>0.567721</c:v>
                </c:pt>
                <c:pt idx="16">
                  <c:v>0.493043</c:v>
                </c:pt>
                <c:pt idx="17">
                  <c:v>0.549072</c:v>
                </c:pt>
                <c:pt idx="18">
                  <c:v>0.470153</c:v>
                </c:pt>
                <c:pt idx="19">
                  <c:v>0.497953</c:v>
                </c:pt>
              </c:numCache>
            </c:numRef>
          </c:val>
          <c:smooth val="0"/>
        </c:ser>
        <c:ser>
          <c:idx val="1"/>
          <c:order val="1"/>
          <c:spPr>
            <a:ln w="47625">
              <a:noFill/>
            </a:ln>
          </c:spPr>
          <c:marker>
            <c:spPr>
              <a:noFill/>
              <a:ln>
                <a:noFill/>
              </a:ln>
            </c:spPr>
          </c:marker>
          <c:val>
            <c:numRef>
              <c:f>Medians!$E$2:$E$21</c:f>
              <c:numCache>
                <c:formatCode>General</c:formatCode>
                <c:ptCount val="20"/>
                <c:pt idx="0">
                  <c:v>0.413072</c:v>
                </c:pt>
                <c:pt idx="1">
                  <c:v>0.6393</c:v>
                </c:pt>
                <c:pt idx="2">
                  <c:v>0.47518</c:v>
                </c:pt>
                <c:pt idx="3">
                  <c:v>0.467379</c:v>
                </c:pt>
                <c:pt idx="4">
                  <c:v>0.38257</c:v>
                </c:pt>
                <c:pt idx="5">
                  <c:v>0.407623</c:v>
                </c:pt>
                <c:pt idx="6">
                  <c:v>0.446994</c:v>
                </c:pt>
                <c:pt idx="7">
                  <c:v>0.56908</c:v>
                </c:pt>
                <c:pt idx="8">
                  <c:v>0.509534</c:v>
                </c:pt>
                <c:pt idx="9">
                  <c:v>0.279302</c:v>
                </c:pt>
                <c:pt idx="10">
                  <c:v>0.324597</c:v>
                </c:pt>
                <c:pt idx="11">
                  <c:v>0.507392</c:v>
                </c:pt>
                <c:pt idx="12">
                  <c:v>0.577787</c:v>
                </c:pt>
                <c:pt idx="13">
                  <c:v>0.355607</c:v>
                </c:pt>
                <c:pt idx="14">
                  <c:v>0.669318</c:v>
                </c:pt>
                <c:pt idx="15">
                  <c:v>0.59469</c:v>
                </c:pt>
                <c:pt idx="16">
                  <c:v>0.483043</c:v>
                </c:pt>
                <c:pt idx="17">
                  <c:v>0.421403</c:v>
                </c:pt>
                <c:pt idx="18">
                  <c:v>0.329311</c:v>
                </c:pt>
                <c:pt idx="19">
                  <c:v>0.499873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06929048"/>
        <c:axId val="-1980074616"/>
      </c:lineChart>
      <c:catAx>
        <c:axId val="-2006929048"/>
        <c:scaling>
          <c:orientation val="minMax"/>
        </c:scaling>
        <c:delete val="1"/>
        <c:axPos val="b"/>
        <c:majorTickMark val="out"/>
        <c:minorTickMark val="none"/>
        <c:tickLblPos val="nextTo"/>
        <c:crossAx val="-1980074616"/>
        <c:crosses val="autoZero"/>
        <c:auto val="1"/>
        <c:lblAlgn val="ctr"/>
        <c:lblOffset val="100"/>
        <c:noMultiLvlLbl val="0"/>
      </c:catAx>
      <c:valAx>
        <c:axId val="-1980074616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069290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</c:spPr>
          <c:marker>
            <c:symbol val="x"/>
            <c:size val="9"/>
            <c:spPr>
              <a:ln w="28575" cmpd="sng"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Medians!$G$2:$G$21</c:f>
                <c:numCache>
                  <c:formatCode>General</c:formatCode>
                  <c:ptCount val="20"/>
                  <c:pt idx="0">
                    <c:v>0.13383</c:v>
                  </c:pt>
                  <c:pt idx="1">
                    <c:v>0.055353</c:v>
                  </c:pt>
                  <c:pt idx="2">
                    <c:v>0.100616</c:v>
                  </c:pt>
                  <c:pt idx="3">
                    <c:v>0.170078</c:v>
                  </c:pt>
                  <c:pt idx="4">
                    <c:v>0.0541319999999999</c:v>
                  </c:pt>
                  <c:pt idx="5">
                    <c:v>0.045029</c:v>
                  </c:pt>
                  <c:pt idx="6">
                    <c:v>0.162343</c:v>
                  </c:pt>
                  <c:pt idx="7">
                    <c:v>0.144708</c:v>
                  </c:pt>
                  <c:pt idx="8">
                    <c:v>0.067513</c:v>
                  </c:pt>
                  <c:pt idx="9">
                    <c:v>0.077407</c:v>
                  </c:pt>
                  <c:pt idx="10">
                    <c:v>0.085473</c:v>
                  </c:pt>
                  <c:pt idx="11">
                    <c:v>0.162099</c:v>
                  </c:pt>
                  <c:pt idx="12">
                    <c:v>0.119196</c:v>
                  </c:pt>
                  <c:pt idx="13">
                    <c:v>0.026381</c:v>
                  </c:pt>
                  <c:pt idx="14">
                    <c:v>0.0621459999999999</c:v>
                  </c:pt>
                  <c:pt idx="15">
                    <c:v>0.097225</c:v>
                  </c:pt>
                  <c:pt idx="16">
                    <c:v>0.12431</c:v>
                  </c:pt>
                  <c:pt idx="17">
                    <c:v>0.0565449999999999</c:v>
                  </c:pt>
                  <c:pt idx="18">
                    <c:v>0.058268</c:v>
                  </c:pt>
                  <c:pt idx="19">
                    <c:v>0.076601</c:v>
                  </c:pt>
                </c:numCache>
              </c:numRef>
            </c:plus>
            <c:minus>
              <c:numRef>
                <c:f>Medians!$F$2:$F$21</c:f>
                <c:numCache>
                  <c:formatCode>General</c:formatCode>
                  <c:ptCount val="20"/>
                  <c:pt idx="0">
                    <c:v>0.106022</c:v>
                  </c:pt>
                  <c:pt idx="1">
                    <c:v>0.179077</c:v>
                  </c:pt>
                  <c:pt idx="2">
                    <c:v>0.091826</c:v>
                  </c:pt>
                  <c:pt idx="3">
                    <c:v>0.165003</c:v>
                  </c:pt>
                  <c:pt idx="4">
                    <c:v>0.055182</c:v>
                  </c:pt>
                  <c:pt idx="5">
                    <c:v>0.164079</c:v>
                  </c:pt>
                  <c:pt idx="6">
                    <c:v>0.041687</c:v>
                  </c:pt>
                  <c:pt idx="7">
                    <c:v>0.046928</c:v>
                  </c:pt>
                  <c:pt idx="8">
                    <c:v>0.075354</c:v>
                  </c:pt>
                  <c:pt idx="9">
                    <c:v>0.071981</c:v>
                  </c:pt>
                  <c:pt idx="10">
                    <c:v>0.028115</c:v>
                  </c:pt>
                  <c:pt idx="11">
                    <c:v>0.055516</c:v>
                  </c:pt>
                  <c:pt idx="12">
                    <c:v>0.08363</c:v>
                  </c:pt>
                  <c:pt idx="13">
                    <c:v>0.060725</c:v>
                  </c:pt>
                  <c:pt idx="14">
                    <c:v>0.153659</c:v>
                  </c:pt>
                  <c:pt idx="15">
                    <c:v>0.102433</c:v>
                  </c:pt>
                  <c:pt idx="16">
                    <c:v>0.102468</c:v>
                  </c:pt>
                  <c:pt idx="17">
                    <c:v>0.128381</c:v>
                  </c:pt>
                  <c:pt idx="18">
                    <c:v>0.107098</c:v>
                  </c:pt>
                  <c:pt idx="19">
                    <c:v>0.108557</c:v>
                  </c:pt>
                </c:numCache>
              </c:numRef>
            </c:minus>
            <c:spPr>
              <a:ln w="28575" cmpd="sng">
                <a:noFill/>
              </a:ln>
            </c:spPr>
          </c:errBars>
          <c:val>
            <c:numRef>
              <c:f>Medians!$B$2:$B$21</c:f>
              <c:numCache>
                <c:formatCode>General</c:formatCode>
                <c:ptCount val="20"/>
                <c:pt idx="0">
                  <c:v>0.480459</c:v>
                </c:pt>
                <c:pt idx="1">
                  <c:v>0.581384</c:v>
                </c:pt>
                <c:pt idx="2">
                  <c:v>0.449177</c:v>
                </c:pt>
                <c:pt idx="3">
                  <c:v>0.520096</c:v>
                </c:pt>
                <c:pt idx="4">
                  <c:v>0.398666</c:v>
                </c:pt>
                <c:pt idx="5">
                  <c:v>0.470953</c:v>
                </c:pt>
                <c:pt idx="6">
                  <c:v>0.364897</c:v>
                </c:pt>
                <c:pt idx="7">
                  <c:v>0.502481</c:v>
                </c:pt>
                <c:pt idx="8">
                  <c:v>0.488486</c:v>
                </c:pt>
                <c:pt idx="9">
                  <c:v>0.351283</c:v>
                </c:pt>
                <c:pt idx="10">
                  <c:v>0.344612</c:v>
                </c:pt>
                <c:pt idx="11">
                  <c:v>0.479946</c:v>
                </c:pt>
                <c:pt idx="12">
                  <c:v>0.509896</c:v>
                </c:pt>
                <c:pt idx="13">
                  <c:v>0.660394</c:v>
                </c:pt>
                <c:pt idx="14">
                  <c:v>0.581675</c:v>
                </c:pt>
                <c:pt idx="15">
                  <c:v>0.567721</c:v>
                </c:pt>
                <c:pt idx="16">
                  <c:v>0.493043</c:v>
                </c:pt>
                <c:pt idx="17">
                  <c:v>0.549072</c:v>
                </c:pt>
                <c:pt idx="18">
                  <c:v>0.470153</c:v>
                </c:pt>
                <c:pt idx="19">
                  <c:v>0.497953</c:v>
                </c:pt>
              </c:numCache>
            </c:numRef>
          </c:val>
          <c:smooth val="0"/>
        </c:ser>
        <c:ser>
          <c:idx val="1"/>
          <c:order val="1"/>
          <c:spPr>
            <a:ln w="47625">
              <a:noFill/>
            </a:ln>
          </c:spPr>
          <c:marker>
            <c:spPr>
              <a:noFill/>
              <a:ln>
                <a:noFill/>
              </a:ln>
            </c:spPr>
          </c:marker>
          <c:val>
            <c:numRef>
              <c:f>Medians!$E$2:$E$21</c:f>
              <c:numCache>
                <c:formatCode>General</c:formatCode>
                <c:ptCount val="20"/>
                <c:pt idx="0">
                  <c:v>0.413072</c:v>
                </c:pt>
                <c:pt idx="1">
                  <c:v>0.6393</c:v>
                </c:pt>
                <c:pt idx="2">
                  <c:v>0.47518</c:v>
                </c:pt>
                <c:pt idx="3">
                  <c:v>0.467379</c:v>
                </c:pt>
                <c:pt idx="4">
                  <c:v>0.38257</c:v>
                </c:pt>
                <c:pt idx="5">
                  <c:v>0.407623</c:v>
                </c:pt>
                <c:pt idx="6">
                  <c:v>0.446994</c:v>
                </c:pt>
                <c:pt idx="7">
                  <c:v>0.56908</c:v>
                </c:pt>
                <c:pt idx="8">
                  <c:v>0.509534</c:v>
                </c:pt>
                <c:pt idx="9">
                  <c:v>0.279302</c:v>
                </c:pt>
                <c:pt idx="10">
                  <c:v>0.324597</c:v>
                </c:pt>
                <c:pt idx="11">
                  <c:v>0.507392</c:v>
                </c:pt>
                <c:pt idx="12">
                  <c:v>0.577787</c:v>
                </c:pt>
                <c:pt idx="13">
                  <c:v>0.355607</c:v>
                </c:pt>
                <c:pt idx="14">
                  <c:v>0.669318</c:v>
                </c:pt>
                <c:pt idx="15">
                  <c:v>0.59469</c:v>
                </c:pt>
                <c:pt idx="16">
                  <c:v>0.483043</c:v>
                </c:pt>
                <c:pt idx="17">
                  <c:v>0.421403</c:v>
                </c:pt>
                <c:pt idx="18">
                  <c:v>0.329311</c:v>
                </c:pt>
                <c:pt idx="19">
                  <c:v>0.499873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87456408"/>
        <c:axId val="-1979646696"/>
      </c:lineChart>
      <c:catAx>
        <c:axId val="-1987456408"/>
        <c:scaling>
          <c:orientation val="minMax"/>
        </c:scaling>
        <c:delete val="1"/>
        <c:axPos val="b"/>
        <c:majorTickMark val="out"/>
        <c:minorTickMark val="none"/>
        <c:tickLblPos val="nextTo"/>
        <c:crossAx val="-1979646696"/>
        <c:crosses val="autoZero"/>
        <c:auto val="1"/>
        <c:lblAlgn val="ctr"/>
        <c:lblOffset val="100"/>
        <c:noMultiLvlLbl val="0"/>
      </c:catAx>
      <c:valAx>
        <c:axId val="-1979646696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874564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</c:spPr>
          <c:marker>
            <c:symbol val="x"/>
            <c:size val="9"/>
            <c:spPr>
              <a:ln w="28575" cmpd="sng"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Medians!$G$2:$G$21</c:f>
                <c:numCache>
                  <c:formatCode>General</c:formatCode>
                  <c:ptCount val="20"/>
                  <c:pt idx="0">
                    <c:v>0.13383</c:v>
                  </c:pt>
                  <c:pt idx="1">
                    <c:v>0.055353</c:v>
                  </c:pt>
                  <c:pt idx="2">
                    <c:v>0.100616</c:v>
                  </c:pt>
                  <c:pt idx="3">
                    <c:v>0.170078</c:v>
                  </c:pt>
                  <c:pt idx="4">
                    <c:v>0.0541319999999999</c:v>
                  </c:pt>
                  <c:pt idx="5">
                    <c:v>0.045029</c:v>
                  </c:pt>
                  <c:pt idx="6">
                    <c:v>0.162343</c:v>
                  </c:pt>
                  <c:pt idx="7">
                    <c:v>0.144708</c:v>
                  </c:pt>
                  <c:pt idx="8">
                    <c:v>0.067513</c:v>
                  </c:pt>
                  <c:pt idx="9">
                    <c:v>0.077407</c:v>
                  </c:pt>
                  <c:pt idx="10">
                    <c:v>0.085473</c:v>
                  </c:pt>
                  <c:pt idx="11">
                    <c:v>0.162099</c:v>
                  </c:pt>
                  <c:pt idx="12">
                    <c:v>0.119196</c:v>
                  </c:pt>
                  <c:pt idx="13">
                    <c:v>0.026381</c:v>
                  </c:pt>
                  <c:pt idx="14">
                    <c:v>0.0621459999999999</c:v>
                  </c:pt>
                  <c:pt idx="15">
                    <c:v>0.097225</c:v>
                  </c:pt>
                  <c:pt idx="16">
                    <c:v>0.12431</c:v>
                  </c:pt>
                  <c:pt idx="17">
                    <c:v>0.0565449999999999</c:v>
                  </c:pt>
                  <c:pt idx="18">
                    <c:v>0.058268</c:v>
                  </c:pt>
                  <c:pt idx="19">
                    <c:v>0.076601</c:v>
                  </c:pt>
                </c:numCache>
              </c:numRef>
            </c:plus>
            <c:minus>
              <c:numRef>
                <c:f>Medians!$F$2:$F$21</c:f>
                <c:numCache>
                  <c:formatCode>General</c:formatCode>
                  <c:ptCount val="20"/>
                  <c:pt idx="0">
                    <c:v>0.106022</c:v>
                  </c:pt>
                  <c:pt idx="1">
                    <c:v>0.179077</c:v>
                  </c:pt>
                  <c:pt idx="2">
                    <c:v>0.091826</c:v>
                  </c:pt>
                  <c:pt idx="3">
                    <c:v>0.165003</c:v>
                  </c:pt>
                  <c:pt idx="4">
                    <c:v>0.055182</c:v>
                  </c:pt>
                  <c:pt idx="5">
                    <c:v>0.164079</c:v>
                  </c:pt>
                  <c:pt idx="6">
                    <c:v>0.041687</c:v>
                  </c:pt>
                  <c:pt idx="7">
                    <c:v>0.046928</c:v>
                  </c:pt>
                  <c:pt idx="8">
                    <c:v>0.075354</c:v>
                  </c:pt>
                  <c:pt idx="9">
                    <c:v>0.071981</c:v>
                  </c:pt>
                  <c:pt idx="10">
                    <c:v>0.028115</c:v>
                  </c:pt>
                  <c:pt idx="11">
                    <c:v>0.055516</c:v>
                  </c:pt>
                  <c:pt idx="12">
                    <c:v>0.08363</c:v>
                  </c:pt>
                  <c:pt idx="13">
                    <c:v>0.060725</c:v>
                  </c:pt>
                  <c:pt idx="14">
                    <c:v>0.153659</c:v>
                  </c:pt>
                  <c:pt idx="15">
                    <c:v>0.102433</c:v>
                  </c:pt>
                  <c:pt idx="16">
                    <c:v>0.102468</c:v>
                  </c:pt>
                  <c:pt idx="17">
                    <c:v>0.128381</c:v>
                  </c:pt>
                  <c:pt idx="18">
                    <c:v>0.107098</c:v>
                  </c:pt>
                  <c:pt idx="19">
                    <c:v>0.108557</c:v>
                  </c:pt>
                </c:numCache>
              </c:numRef>
            </c:minus>
            <c:spPr>
              <a:ln w="28575" cmpd="sng"/>
            </c:spPr>
          </c:errBars>
          <c:val>
            <c:numRef>
              <c:f>Medians!$B$2:$B$21</c:f>
              <c:numCache>
                <c:formatCode>General</c:formatCode>
                <c:ptCount val="20"/>
                <c:pt idx="0">
                  <c:v>0.480459</c:v>
                </c:pt>
                <c:pt idx="1">
                  <c:v>0.581384</c:v>
                </c:pt>
                <c:pt idx="2">
                  <c:v>0.449177</c:v>
                </c:pt>
                <c:pt idx="3">
                  <c:v>0.520096</c:v>
                </c:pt>
                <c:pt idx="4">
                  <c:v>0.398666</c:v>
                </c:pt>
                <c:pt idx="5">
                  <c:v>0.470953</c:v>
                </c:pt>
                <c:pt idx="6">
                  <c:v>0.364897</c:v>
                </c:pt>
                <c:pt idx="7">
                  <c:v>0.502481</c:v>
                </c:pt>
                <c:pt idx="8">
                  <c:v>0.488486</c:v>
                </c:pt>
                <c:pt idx="9">
                  <c:v>0.351283</c:v>
                </c:pt>
                <c:pt idx="10">
                  <c:v>0.344612</c:v>
                </c:pt>
                <c:pt idx="11">
                  <c:v>0.479946</c:v>
                </c:pt>
                <c:pt idx="12">
                  <c:v>0.509896</c:v>
                </c:pt>
                <c:pt idx="13">
                  <c:v>0.660394</c:v>
                </c:pt>
                <c:pt idx="14">
                  <c:v>0.581675</c:v>
                </c:pt>
                <c:pt idx="15">
                  <c:v>0.567721</c:v>
                </c:pt>
                <c:pt idx="16">
                  <c:v>0.493043</c:v>
                </c:pt>
                <c:pt idx="17">
                  <c:v>0.549072</c:v>
                </c:pt>
                <c:pt idx="18">
                  <c:v>0.470153</c:v>
                </c:pt>
                <c:pt idx="19">
                  <c:v>0.497953</c:v>
                </c:pt>
              </c:numCache>
            </c:numRef>
          </c:val>
          <c:smooth val="0"/>
        </c:ser>
        <c:ser>
          <c:idx val="1"/>
          <c:order val="1"/>
          <c:spPr>
            <a:ln w="47625">
              <a:noFill/>
            </a:ln>
          </c:spPr>
          <c:marker>
            <c:spPr>
              <a:noFill/>
              <a:ln>
                <a:noFill/>
              </a:ln>
            </c:spPr>
          </c:marker>
          <c:val>
            <c:numRef>
              <c:f>Medians!$E$2:$E$21</c:f>
              <c:numCache>
                <c:formatCode>General</c:formatCode>
                <c:ptCount val="20"/>
                <c:pt idx="0">
                  <c:v>0.413072</c:v>
                </c:pt>
                <c:pt idx="1">
                  <c:v>0.6393</c:v>
                </c:pt>
                <c:pt idx="2">
                  <c:v>0.47518</c:v>
                </c:pt>
                <c:pt idx="3">
                  <c:v>0.467379</c:v>
                </c:pt>
                <c:pt idx="4">
                  <c:v>0.38257</c:v>
                </c:pt>
                <c:pt idx="5">
                  <c:v>0.407623</c:v>
                </c:pt>
                <c:pt idx="6">
                  <c:v>0.446994</c:v>
                </c:pt>
                <c:pt idx="7">
                  <c:v>0.56908</c:v>
                </c:pt>
                <c:pt idx="8">
                  <c:v>0.509534</c:v>
                </c:pt>
                <c:pt idx="9">
                  <c:v>0.279302</c:v>
                </c:pt>
                <c:pt idx="10">
                  <c:v>0.324597</c:v>
                </c:pt>
                <c:pt idx="11">
                  <c:v>0.507392</c:v>
                </c:pt>
                <c:pt idx="12">
                  <c:v>0.577787</c:v>
                </c:pt>
                <c:pt idx="13">
                  <c:v>0.355607</c:v>
                </c:pt>
                <c:pt idx="14">
                  <c:v>0.669318</c:v>
                </c:pt>
                <c:pt idx="15">
                  <c:v>0.59469</c:v>
                </c:pt>
                <c:pt idx="16">
                  <c:v>0.483043</c:v>
                </c:pt>
                <c:pt idx="17">
                  <c:v>0.421403</c:v>
                </c:pt>
                <c:pt idx="18">
                  <c:v>0.329311</c:v>
                </c:pt>
                <c:pt idx="19">
                  <c:v>0.499873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3676408"/>
        <c:axId val="1794087928"/>
      </c:lineChart>
      <c:catAx>
        <c:axId val="-2053676408"/>
        <c:scaling>
          <c:orientation val="minMax"/>
        </c:scaling>
        <c:delete val="1"/>
        <c:axPos val="b"/>
        <c:majorTickMark val="out"/>
        <c:minorTickMark val="none"/>
        <c:tickLblPos val="nextTo"/>
        <c:crossAx val="1794087928"/>
        <c:crosses val="autoZero"/>
        <c:auto val="1"/>
        <c:lblAlgn val="ctr"/>
        <c:lblOffset val="100"/>
        <c:noMultiLvlLbl val="0"/>
      </c:catAx>
      <c:valAx>
        <c:axId val="1794087928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36764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</c:spPr>
          <c:marker>
            <c:symbol val="x"/>
            <c:size val="9"/>
            <c:spPr>
              <a:ln w="28575" cmpd="sng"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Medians!$G$2:$G$21</c:f>
                <c:numCache>
                  <c:formatCode>General</c:formatCode>
                  <c:ptCount val="20"/>
                  <c:pt idx="0">
                    <c:v>0.13383</c:v>
                  </c:pt>
                  <c:pt idx="1">
                    <c:v>0.055353</c:v>
                  </c:pt>
                  <c:pt idx="2">
                    <c:v>0.100616</c:v>
                  </c:pt>
                  <c:pt idx="3">
                    <c:v>0.170078</c:v>
                  </c:pt>
                  <c:pt idx="4">
                    <c:v>0.0541319999999999</c:v>
                  </c:pt>
                  <c:pt idx="5">
                    <c:v>0.045029</c:v>
                  </c:pt>
                  <c:pt idx="6">
                    <c:v>0.162343</c:v>
                  </c:pt>
                  <c:pt idx="7">
                    <c:v>0.144708</c:v>
                  </c:pt>
                  <c:pt idx="8">
                    <c:v>0.067513</c:v>
                  </c:pt>
                  <c:pt idx="9">
                    <c:v>0.077407</c:v>
                  </c:pt>
                  <c:pt idx="10">
                    <c:v>0.085473</c:v>
                  </c:pt>
                  <c:pt idx="11">
                    <c:v>0.162099</c:v>
                  </c:pt>
                  <c:pt idx="12">
                    <c:v>0.119196</c:v>
                  </c:pt>
                  <c:pt idx="13">
                    <c:v>0.026381</c:v>
                  </c:pt>
                  <c:pt idx="14">
                    <c:v>0.0621459999999999</c:v>
                  </c:pt>
                  <c:pt idx="15">
                    <c:v>0.097225</c:v>
                  </c:pt>
                  <c:pt idx="16">
                    <c:v>0.12431</c:v>
                  </c:pt>
                  <c:pt idx="17">
                    <c:v>0.0565449999999999</c:v>
                  </c:pt>
                  <c:pt idx="18">
                    <c:v>0.058268</c:v>
                  </c:pt>
                  <c:pt idx="19">
                    <c:v>0.076601</c:v>
                  </c:pt>
                </c:numCache>
              </c:numRef>
            </c:plus>
            <c:minus>
              <c:numRef>
                <c:f>Medians!$F$2:$F$21</c:f>
                <c:numCache>
                  <c:formatCode>General</c:formatCode>
                  <c:ptCount val="20"/>
                  <c:pt idx="0">
                    <c:v>0.106022</c:v>
                  </c:pt>
                  <c:pt idx="1">
                    <c:v>0.179077</c:v>
                  </c:pt>
                  <c:pt idx="2">
                    <c:v>0.091826</c:v>
                  </c:pt>
                  <c:pt idx="3">
                    <c:v>0.165003</c:v>
                  </c:pt>
                  <c:pt idx="4">
                    <c:v>0.055182</c:v>
                  </c:pt>
                  <c:pt idx="5">
                    <c:v>0.164079</c:v>
                  </c:pt>
                  <c:pt idx="6">
                    <c:v>0.041687</c:v>
                  </c:pt>
                  <c:pt idx="7">
                    <c:v>0.046928</c:v>
                  </c:pt>
                  <c:pt idx="8">
                    <c:v>0.075354</c:v>
                  </c:pt>
                  <c:pt idx="9">
                    <c:v>0.071981</c:v>
                  </c:pt>
                  <c:pt idx="10">
                    <c:v>0.028115</c:v>
                  </c:pt>
                  <c:pt idx="11">
                    <c:v>0.055516</c:v>
                  </c:pt>
                  <c:pt idx="12">
                    <c:v>0.08363</c:v>
                  </c:pt>
                  <c:pt idx="13">
                    <c:v>0.060725</c:v>
                  </c:pt>
                  <c:pt idx="14">
                    <c:v>0.153659</c:v>
                  </c:pt>
                  <c:pt idx="15">
                    <c:v>0.102433</c:v>
                  </c:pt>
                  <c:pt idx="16">
                    <c:v>0.102468</c:v>
                  </c:pt>
                  <c:pt idx="17">
                    <c:v>0.128381</c:v>
                  </c:pt>
                  <c:pt idx="18">
                    <c:v>0.107098</c:v>
                  </c:pt>
                  <c:pt idx="19">
                    <c:v>0.108557</c:v>
                  </c:pt>
                </c:numCache>
              </c:numRef>
            </c:minus>
            <c:spPr>
              <a:ln w="28575" cmpd="sng"/>
            </c:spPr>
          </c:errBars>
          <c:val>
            <c:numRef>
              <c:f>Medians!$B$2:$B$21</c:f>
              <c:numCache>
                <c:formatCode>General</c:formatCode>
                <c:ptCount val="20"/>
                <c:pt idx="0">
                  <c:v>0.480459</c:v>
                </c:pt>
                <c:pt idx="1">
                  <c:v>0.581384</c:v>
                </c:pt>
                <c:pt idx="2">
                  <c:v>0.449177</c:v>
                </c:pt>
                <c:pt idx="3">
                  <c:v>0.520096</c:v>
                </c:pt>
                <c:pt idx="4">
                  <c:v>0.398666</c:v>
                </c:pt>
                <c:pt idx="5">
                  <c:v>0.470953</c:v>
                </c:pt>
                <c:pt idx="6">
                  <c:v>0.364897</c:v>
                </c:pt>
                <c:pt idx="7">
                  <c:v>0.502481</c:v>
                </c:pt>
                <c:pt idx="8">
                  <c:v>0.488486</c:v>
                </c:pt>
                <c:pt idx="9">
                  <c:v>0.351283</c:v>
                </c:pt>
                <c:pt idx="10">
                  <c:v>0.344612</c:v>
                </c:pt>
                <c:pt idx="11">
                  <c:v>0.479946</c:v>
                </c:pt>
                <c:pt idx="12">
                  <c:v>0.509896</c:v>
                </c:pt>
                <c:pt idx="13">
                  <c:v>0.660394</c:v>
                </c:pt>
                <c:pt idx="14">
                  <c:v>0.581675</c:v>
                </c:pt>
                <c:pt idx="15">
                  <c:v>0.567721</c:v>
                </c:pt>
                <c:pt idx="16">
                  <c:v>0.493043</c:v>
                </c:pt>
                <c:pt idx="17">
                  <c:v>0.549072</c:v>
                </c:pt>
                <c:pt idx="18">
                  <c:v>0.470153</c:v>
                </c:pt>
                <c:pt idx="19">
                  <c:v>0.497953</c:v>
                </c:pt>
              </c:numCache>
            </c:numRef>
          </c:val>
          <c:smooth val="0"/>
        </c:ser>
        <c:ser>
          <c:idx val="1"/>
          <c:order val="1"/>
          <c:spPr>
            <a:ln w="47625">
              <a:noFill/>
            </a:ln>
          </c:spPr>
          <c:marker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</c:spPr>
          </c:marker>
          <c:val>
            <c:numRef>
              <c:f>Medians!$E$2:$E$21</c:f>
              <c:numCache>
                <c:formatCode>General</c:formatCode>
                <c:ptCount val="20"/>
                <c:pt idx="0">
                  <c:v>0.413072</c:v>
                </c:pt>
                <c:pt idx="1">
                  <c:v>0.6393</c:v>
                </c:pt>
                <c:pt idx="2">
                  <c:v>0.47518</c:v>
                </c:pt>
                <c:pt idx="3">
                  <c:v>0.467379</c:v>
                </c:pt>
                <c:pt idx="4">
                  <c:v>0.38257</c:v>
                </c:pt>
                <c:pt idx="5">
                  <c:v>0.407623</c:v>
                </c:pt>
                <c:pt idx="6">
                  <c:v>0.446994</c:v>
                </c:pt>
                <c:pt idx="7">
                  <c:v>0.56908</c:v>
                </c:pt>
                <c:pt idx="8">
                  <c:v>0.509534</c:v>
                </c:pt>
                <c:pt idx="9">
                  <c:v>0.279302</c:v>
                </c:pt>
                <c:pt idx="10">
                  <c:v>0.324597</c:v>
                </c:pt>
                <c:pt idx="11">
                  <c:v>0.507392</c:v>
                </c:pt>
                <c:pt idx="12">
                  <c:v>0.577787</c:v>
                </c:pt>
                <c:pt idx="13">
                  <c:v>0.355607</c:v>
                </c:pt>
                <c:pt idx="14">
                  <c:v>0.669318</c:v>
                </c:pt>
                <c:pt idx="15">
                  <c:v>0.59469</c:v>
                </c:pt>
                <c:pt idx="16">
                  <c:v>0.483043</c:v>
                </c:pt>
                <c:pt idx="17">
                  <c:v>0.421403</c:v>
                </c:pt>
                <c:pt idx="18">
                  <c:v>0.329311</c:v>
                </c:pt>
                <c:pt idx="19">
                  <c:v>0.499873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2213400"/>
        <c:axId val="-2053073224"/>
      </c:lineChart>
      <c:catAx>
        <c:axId val="-2052213400"/>
        <c:scaling>
          <c:orientation val="minMax"/>
        </c:scaling>
        <c:delete val="1"/>
        <c:axPos val="b"/>
        <c:majorTickMark val="out"/>
        <c:minorTickMark val="none"/>
        <c:tickLblPos val="nextTo"/>
        <c:crossAx val="-2053073224"/>
        <c:crosses val="autoZero"/>
        <c:auto val="1"/>
        <c:lblAlgn val="ctr"/>
        <c:lblOffset val="100"/>
        <c:noMultiLvlLbl val="0"/>
      </c:catAx>
      <c:valAx>
        <c:axId val="-2053073224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22134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440C-9D79-4A4E-BFEB-CD8C34B1A44D}" type="datetimeFigureOut">
              <a:rPr lang="en-US" smtClean="0"/>
              <a:t>9/23/15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D6067-4BA7-984A-8AE2-12499F87B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 that </a:t>
            </a:r>
            <a:r>
              <a:rPr lang="en-US" dirty="0" err="1" smtClean="0"/>
              <a:t>Lamport</a:t>
            </a:r>
            <a:r>
              <a:rPr lang="en-US" dirty="0" smtClean="0"/>
              <a:t> clocks are piggybacked on other application</a:t>
            </a:r>
            <a:r>
              <a:rPr lang="en-US" baseline="0" dirty="0" smtClean="0"/>
              <a:t> message exchanges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Ntpd</a:t>
            </a:r>
            <a:r>
              <a:rPr lang="en-US" dirty="0" smtClean="0"/>
              <a:t> gave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NTP</a:t>
            </a:r>
            <a:r>
              <a:rPr lang="en-US" baseline="0" dirty="0" smtClean="0"/>
              <a:t> blocked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7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Reset button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3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1713316"/>
            <a:ext cx="7772400" cy="1144190"/>
          </a:xfrm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rgbClr val="0050B9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8788" y="3084919"/>
            <a:ext cx="7773988" cy="2308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</a:extLst>
        </p:spPr>
        <p:txBody>
          <a:bodyPr lIns="0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pic>
        <p:nvPicPr>
          <p:cNvPr id="5" name="Picture 7" descr="Comcast_pos_RGB_Digit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0263" y="330202"/>
            <a:ext cx="15160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55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9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1713316"/>
            <a:ext cx="7772400" cy="1144190"/>
          </a:xfrm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rgbClr val="0050B9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894075199"/>
      </p:ext>
    </p:extLst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omcast_pos_RGB_Digit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944" y="2149299"/>
            <a:ext cx="3050056" cy="82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02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96" y="341711"/>
            <a:ext cx="8229601" cy="62984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8787" y="1021556"/>
            <a:ext cx="8229600" cy="36073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8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14" y="1021789"/>
            <a:ext cx="3883124" cy="339447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7687" y="1021789"/>
            <a:ext cx="3879112" cy="339447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23235"/>
      </p:ext>
    </p:extLst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6" y="1021561"/>
            <a:ext cx="8228394" cy="48527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3"/>
          </p:nvPr>
        </p:nvSpPr>
        <p:spPr>
          <a:xfrm>
            <a:off x="454764" y="1589159"/>
            <a:ext cx="3883124" cy="3000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>
                <a:solidFill>
                  <a:srgbClr val="000000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96220" y="1589159"/>
            <a:ext cx="3886200" cy="30007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>
                <a:solidFill>
                  <a:srgbClr val="000000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3000895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0249" y="1021558"/>
            <a:ext cx="8221790" cy="96440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3"/>
          </p:nvPr>
        </p:nvSpPr>
        <p:spPr>
          <a:xfrm>
            <a:off x="460257" y="2160178"/>
            <a:ext cx="2560765" cy="24106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291206" y="2160178"/>
            <a:ext cx="2560320" cy="24106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6121719" y="2160178"/>
            <a:ext cx="2560320" cy="24106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946273"/>
      </p:ext>
    </p:extLst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0249" y="1021558"/>
            <a:ext cx="8221790" cy="96440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3"/>
          </p:nvPr>
        </p:nvSpPr>
        <p:spPr>
          <a:xfrm>
            <a:off x="460257" y="2160178"/>
            <a:ext cx="1900365" cy="24106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565808" y="2160178"/>
            <a:ext cx="1901951" cy="24106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72955" y="2160178"/>
            <a:ext cx="1901951" cy="24106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/>
          </p:nvPr>
        </p:nvSpPr>
        <p:spPr>
          <a:xfrm>
            <a:off x="6780097" y="2160178"/>
            <a:ext cx="1901951" cy="24106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33829444"/>
      </p:ext>
    </p:extLst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8796" y="341711"/>
            <a:ext cx="8229601" cy="629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128910" y="1021558"/>
            <a:ext cx="2559485" cy="360159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52438" y="1021556"/>
            <a:ext cx="5657850" cy="3605169"/>
          </a:xfrm>
          <a:prstGeom prst="rect">
            <a:avLst/>
          </a:prstGeom>
        </p:spPr>
        <p:txBody>
          <a:bodyPr anchor="ctr" anchorCtr="1"/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9025116"/>
      </p:ext>
    </p:extLst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21558"/>
            <a:ext cx="2509520" cy="171509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87984"/>
            <a:ext cx="8229600" cy="151018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3317240" y="1021558"/>
            <a:ext cx="2509520" cy="171509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6177280" y="1021558"/>
            <a:ext cx="2509520" cy="171509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102024"/>
      </p:ext>
    </p:extLst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2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8788" y="341710"/>
            <a:ext cx="8229600" cy="62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20254"/>
            <a:ext cx="8229600" cy="360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omcast_S_COLOR_BLK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24" y="4725670"/>
            <a:ext cx="762564" cy="2689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1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84" r:id="rId9"/>
    <p:sldLayoutId id="2147483992" r:id="rId10"/>
    <p:sldLayoutId id="2147483993" r:id="rId11"/>
    <p:sldLayoutId id="2147483994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+mj-lt"/>
          <a:ea typeface="ヒラギノ角ゴ Pro W3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9F0812"/>
          </a:solidFill>
          <a:latin typeface="Arial" charset="0"/>
          <a:ea typeface="ヒラギノ角ゴ Pro W3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9F0812"/>
          </a:solidFill>
          <a:latin typeface="Arial" charset="0"/>
          <a:ea typeface="ヒラギノ角ゴ Pro W3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9F0812"/>
          </a:solidFill>
          <a:latin typeface="Arial" charset="0"/>
          <a:ea typeface="ヒラギノ角ゴ Pro W3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9F0812"/>
          </a:solidFill>
          <a:latin typeface="Arial" charset="0"/>
          <a:ea typeface="ヒラギノ角ゴ Pro W3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73038" indent="-173038" algn="l" rtl="0" eaLnBrk="1" fontAlgn="base" hangingPunct="1">
        <a:spcBef>
          <a:spcPts val="400"/>
        </a:spcBef>
        <a:spcAft>
          <a:spcPct val="0"/>
        </a:spcAft>
        <a:buFont typeface="Arial"/>
        <a:buChar char="•"/>
        <a:defRPr sz="1400">
          <a:solidFill>
            <a:schemeClr val="tx1"/>
          </a:solidFill>
          <a:latin typeface="+mn-lt"/>
          <a:ea typeface="ヒラギノ角ゴ Pro W3" charset="0"/>
          <a:cs typeface="+mn-cs"/>
        </a:defRPr>
      </a:lvl1pPr>
      <a:lvl2pPr marL="341313" indent="-173038" algn="l" rtl="0" eaLnBrk="1" fontAlgn="base" hangingPunct="1">
        <a:spcBef>
          <a:spcPts val="400"/>
        </a:spcBef>
        <a:spcAft>
          <a:spcPct val="0"/>
        </a:spcAft>
        <a:buFont typeface="Lucida Grande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3038" algn="l" rtl="0" eaLnBrk="1" fontAlgn="base" hangingPunct="1">
        <a:spcBef>
          <a:spcPts val="400"/>
        </a:spcBef>
        <a:spcAft>
          <a:spcPct val="0"/>
        </a:spcAft>
        <a:buFont typeface="Lucida Grande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87388" indent="-174625" algn="l" rtl="0" eaLnBrk="1" fontAlgn="base" hangingPunct="1">
        <a:spcBef>
          <a:spcPts val="400"/>
        </a:spcBef>
        <a:spcAft>
          <a:spcPct val="0"/>
        </a:spcAft>
        <a:buFont typeface="Lucida Grande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855663" indent="-174625" algn="l" rtl="0" eaLnBrk="1" fontAlgn="base" hangingPunct="1">
        <a:spcBef>
          <a:spcPts val="400"/>
        </a:spcBef>
        <a:spcAft>
          <a:spcPct val="0"/>
        </a:spcAft>
        <a:buFont typeface="Lucida Grande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74" y="1713316"/>
            <a:ext cx="8213725" cy="1144190"/>
          </a:xfrm>
        </p:spPr>
        <p:txBody>
          <a:bodyPr/>
          <a:lstStyle/>
          <a:p>
            <a:r>
              <a:rPr lang="en-US" sz="3200" dirty="0" smtClean="0"/>
              <a:t>How to Have Your Causality</a:t>
            </a:r>
            <a:br>
              <a:rPr lang="en-US" sz="3200" dirty="0" smtClean="0"/>
            </a:br>
            <a:r>
              <a:rPr lang="en-US" sz="3200" dirty="0" smtClean="0"/>
              <a:t>and Wall Clocks, Too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Jon Moore</a:t>
            </a:r>
          </a:p>
          <a:p>
            <a:r>
              <a:rPr lang="en-US" sz="2000" dirty="0" smtClean="0"/>
              <a:t>Senior Fellow, Comcast Cable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jon_moore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0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ort-causa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2400"/>
            <a:ext cx="4246134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" y="4779089"/>
            <a:ext cx="784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Lamport</a:t>
            </a:r>
            <a:r>
              <a:rPr lang="en-US" sz="1000" dirty="0" smtClean="0"/>
              <a:t>, L. Time, clocks, and the ordering of events in a distributed system. </a:t>
            </a:r>
            <a:r>
              <a:rPr lang="en-US" sz="1000" i="1" dirty="0" smtClean="0"/>
              <a:t>Communications of the ACM</a:t>
            </a:r>
            <a:r>
              <a:rPr lang="en-US" sz="1000" dirty="0" smtClean="0"/>
              <a:t>, 21:7, July 1978, pp. 558-565.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889000" y="3721100"/>
            <a:ext cx="17653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Freeform 5"/>
          <p:cNvSpPr/>
          <p:nvPr/>
        </p:nvSpPr>
        <p:spPr>
          <a:xfrm>
            <a:off x="2514436" y="2794000"/>
            <a:ext cx="177964" cy="9144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489036" y="2324100"/>
            <a:ext cx="203364" cy="4699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 bwMode="auto">
          <a:xfrm flipV="1">
            <a:off x="2692400" y="1866900"/>
            <a:ext cx="179070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435600" y="822235"/>
            <a:ext cx="3126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E87722"/>
                </a:solidFill>
              </a:rPr>
              <a:t>p</a:t>
            </a:r>
            <a:r>
              <a:rPr lang="en-US" sz="7200" baseline="-25000" dirty="0" smtClean="0">
                <a:solidFill>
                  <a:srgbClr val="E87722"/>
                </a:solidFill>
              </a:rPr>
              <a:t>1</a:t>
            </a:r>
            <a:r>
              <a:rPr lang="en-US" sz="7200" dirty="0" smtClean="0">
                <a:solidFill>
                  <a:srgbClr val="E87722"/>
                </a:solidFill>
              </a:rPr>
              <a:t> → r</a:t>
            </a:r>
            <a:r>
              <a:rPr lang="en-US" sz="7200" baseline="-25000" dirty="0" smtClean="0">
                <a:solidFill>
                  <a:srgbClr val="E87722"/>
                </a:solidFill>
              </a:rPr>
              <a:t>3</a:t>
            </a:r>
            <a:r>
              <a:rPr lang="en-US" sz="7200" dirty="0" smtClean="0">
                <a:solidFill>
                  <a:srgbClr val="E87722"/>
                </a:solidFill>
              </a:rPr>
              <a:t> </a:t>
            </a:r>
            <a:endParaRPr lang="en-US" sz="7200" dirty="0">
              <a:solidFill>
                <a:srgbClr val="E8772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207" y="4038312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1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6143" y="3136324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2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76143" y="2501612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3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15843" y="1739324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4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2082" y="1475600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5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0453" y="2324100"/>
            <a:ext cx="2777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</a:rPr>
              <a:t>1</a:t>
            </a:r>
            <a:r>
              <a:rPr lang="en-US" sz="7200" dirty="0" smtClean="0">
                <a:solidFill>
                  <a:srgbClr val="E87722"/>
                </a:solidFill>
              </a:rPr>
              <a:t>  &lt;  5</a:t>
            </a:r>
            <a:endParaRPr lang="en-US" sz="7200" dirty="0">
              <a:solidFill>
                <a:srgbClr val="E87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3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ort-causa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2400"/>
            <a:ext cx="4246134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" y="4779089"/>
            <a:ext cx="784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Lamport</a:t>
            </a:r>
            <a:r>
              <a:rPr lang="en-US" sz="1000" dirty="0" smtClean="0"/>
              <a:t>, L. Time, clocks, and the ordering of events in a distributed system. </a:t>
            </a:r>
            <a:r>
              <a:rPr lang="en-US" sz="1000" i="1" dirty="0" smtClean="0"/>
              <a:t>Communications of the ACM</a:t>
            </a:r>
            <a:r>
              <a:rPr lang="en-US" sz="1000" dirty="0" smtClean="0"/>
              <a:t>, 21:7, July 1978, pp. 558-565.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889000" y="3721100"/>
            <a:ext cx="17653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Freeform 5"/>
          <p:cNvSpPr/>
          <p:nvPr/>
        </p:nvSpPr>
        <p:spPr>
          <a:xfrm>
            <a:off x="2514436" y="2794000"/>
            <a:ext cx="177964" cy="9144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489036" y="2324100"/>
            <a:ext cx="203364" cy="4699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 bwMode="auto">
          <a:xfrm flipV="1">
            <a:off x="2692400" y="1866900"/>
            <a:ext cx="179070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435600" y="822235"/>
            <a:ext cx="3126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E87722"/>
                </a:solidFill>
              </a:rPr>
              <a:t>p</a:t>
            </a:r>
            <a:r>
              <a:rPr lang="en-US" sz="7200" baseline="-25000" dirty="0" smtClean="0">
                <a:solidFill>
                  <a:srgbClr val="E87722"/>
                </a:solidFill>
              </a:rPr>
              <a:t>1</a:t>
            </a:r>
            <a:r>
              <a:rPr lang="en-US" sz="7200" dirty="0" smtClean="0">
                <a:solidFill>
                  <a:srgbClr val="E87722"/>
                </a:solidFill>
              </a:rPr>
              <a:t> → r</a:t>
            </a:r>
            <a:r>
              <a:rPr lang="en-US" sz="7200" baseline="-25000" dirty="0" smtClean="0">
                <a:solidFill>
                  <a:srgbClr val="E87722"/>
                </a:solidFill>
              </a:rPr>
              <a:t>3</a:t>
            </a:r>
            <a:r>
              <a:rPr lang="en-US" sz="7200" dirty="0" smtClean="0">
                <a:solidFill>
                  <a:srgbClr val="E87722"/>
                </a:solidFill>
              </a:rPr>
              <a:t> </a:t>
            </a:r>
            <a:endParaRPr lang="en-US" sz="7200" dirty="0">
              <a:solidFill>
                <a:srgbClr val="E8772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207" y="4038312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1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6143" y="3136324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2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76143" y="2501612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3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15843" y="1739324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4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2082" y="1475600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5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0453" y="2324100"/>
            <a:ext cx="2777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E87722"/>
                </a:solidFill>
              </a:rPr>
              <a:t>1  &lt;  5</a:t>
            </a:r>
            <a:endParaRPr lang="en-US" sz="7200" dirty="0">
              <a:solidFill>
                <a:srgbClr val="E87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3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urel_and_Hardy_Statu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1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 bwMode="auto">
          <a:xfrm>
            <a:off x="3975100" y="2603500"/>
            <a:ext cx="4749800" cy="1092200"/>
          </a:xfrm>
          <a:prstGeom prst="wedgeRectCallout">
            <a:avLst>
              <a:gd name="adj1" fmla="val -18966"/>
              <a:gd name="adj2" fmla="val -99717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Did you hear about the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error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that happened at time 42?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97279"/>
            <a:ext cx="2128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Photo: Hilton </a:t>
            </a:r>
            <a:r>
              <a:rPr lang="en-US" sz="1000" dirty="0" err="1" smtClean="0"/>
              <a:t>Teper</a:t>
            </a:r>
            <a:r>
              <a:rPr lang="en-US" sz="1000" dirty="0" smtClean="0"/>
              <a:t>, CC BY-SA 3.0</a:t>
            </a:r>
            <a:endParaRPr lang="en-US" sz="1000" dirty="0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333500" y="3835400"/>
            <a:ext cx="3124200" cy="546100"/>
          </a:xfrm>
          <a:prstGeom prst="wedgeRectCallout">
            <a:avLst>
              <a:gd name="adj1" fmla="val 19705"/>
              <a:gd name="adj2" fmla="val -199546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Was that in UTC?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6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" y="4655978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Kulkarni</a:t>
            </a:r>
            <a:r>
              <a:rPr lang="en-US" sz="1000" dirty="0" smtClean="0"/>
              <a:t>, S. </a:t>
            </a:r>
            <a:r>
              <a:rPr lang="en-US" sz="1000" i="1" dirty="0" smtClean="0"/>
              <a:t>et al. </a:t>
            </a:r>
            <a:r>
              <a:rPr lang="en-US" sz="1000" dirty="0" smtClean="0"/>
              <a:t>Logical physical clocks and consistent snapshots in globally distributed databases. TR 2014-04, Dept. of Computer Science and Engineering, University at Buffalo, SUNY, Buffalo, NY, USA, May 2014.</a:t>
            </a:r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534292" y="1920422"/>
            <a:ext cx="3230572" cy="1200329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latin typeface="Consolas"/>
                <a:cs typeface="Consolas"/>
              </a:rPr>
              <a:t>3:11pm</a:t>
            </a:r>
            <a:endParaRPr lang="en-US" sz="72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5664" y="1920422"/>
            <a:ext cx="692317" cy="1200329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latin typeface="Consolas"/>
                <a:cs typeface="Consolas"/>
              </a:rPr>
              <a:t>7</a:t>
            </a:r>
            <a:endParaRPr lang="en-US" sz="7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7738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" y="4655978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Kulkarni</a:t>
            </a:r>
            <a:r>
              <a:rPr lang="en-US" sz="1000" dirty="0" smtClean="0"/>
              <a:t>, S. </a:t>
            </a:r>
            <a:r>
              <a:rPr lang="en-US" sz="1000" i="1" dirty="0" smtClean="0"/>
              <a:t>et al. </a:t>
            </a:r>
            <a:r>
              <a:rPr lang="en-US" sz="1000" dirty="0" smtClean="0"/>
              <a:t>Logical physical clocks and consistent snapshots in globally distributed databases. TR 2014-04, Dept. of Computer Science and Engineering, University at Buffalo, SUNY, Buffalo, NY, USA, May 2014.</a:t>
            </a:r>
            <a:endParaRPr lang="en-US" sz="1000" dirty="0"/>
          </a:p>
        </p:txBody>
      </p:sp>
      <p:pic>
        <p:nvPicPr>
          <p:cNvPr id="3" name="Picture 2" descr="lamport-causa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95" r="84669" b="16543"/>
          <a:stretch/>
        </p:blipFill>
        <p:spPr>
          <a:xfrm>
            <a:off x="5321300" y="693814"/>
            <a:ext cx="3492500" cy="3550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6201" y="32346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4343" y="32346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03400"/>
            <a:ext cx="1021953" cy="130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6201" y="2048006"/>
            <a:ext cx="2215270" cy="830997"/>
          </a:xfrm>
          <a:prstGeom prst="rect">
            <a:avLst/>
          </a:prstGeom>
          <a:solidFill>
            <a:schemeClr val="accent5"/>
          </a:solidFill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3:13pm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6201" y="8597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3:13pm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4343" y="8597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0</a:t>
            </a:r>
            <a:endParaRPr lang="en-US" sz="48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58900" y="2457450"/>
            <a:ext cx="8001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2080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" y="4655978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Kulkarni</a:t>
            </a:r>
            <a:r>
              <a:rPr lang="en-US" sz="1000" dirty="0" smtClean="0"/>
              <a:t>, S. </a:t>
            </a:r>
            <a:r>
              <a:rPr lang="en-US" sz="1000" i="1" dirty="0" smtClean="0"/>
              <a:t>et al. </a:t>
            </a:r>
            <a:r>
              <a:rPr lang="en-US" sz="1000" dirty="0" smtClean="0"/>
              <a:t>Logical physical clocks and consistent snapshots in globally distributed databases. TR 2014-04, Dept. of Computer Science and Engineering, University at Buffalo, SUNY, Buffalo, NY, USA, May 2014.</a:t>
            </a:r>
            <a:endParaRPr lang="en-US" sz="1000" dirty="0"/>
          </a:p>
        </p:txBody>
      </p:sp>
      <p:pic>
        <p:nvPicPr>
          <p:cNvPr id="3" name="Picture 2" descr="lamport-causa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95" r="84669" b="16543"/>
          <a:stretch/>
        </p:blipFill>
        <p:spPr>
          <a:xfrm>
            <a:off x="5321300" y="693814"/>
            <a:ext cx="3492500" cy="3550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6201" y="32346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4343" y="32346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03400"/>
            <a:ext cx="1021953" cy="130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6201" y="2048006"/>
            <a:ext cx="2215270" cy="830997"/>
          </a:xfrm>
          <a:prstGeom prst="rect">
            <a:avLst/>
          </a:prstGeom>
          <a:solidFill>
            <a:schemeClr val="accent5"/>
          </a:solidFill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3:09pm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6201" y="8597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4343" y="8597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/>
                <a:cs typeface="Consolas"/>
              </a:rPr>
              <a:t>8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58900" y="2457450"/>
            <a:ext cx="8001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625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mport-causa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0" r="80836"/>
          <a:stretch/>
        </p:blipFill>
        <p:spPr>
          <a:xfrm>
            <a:off x="4292600" y="547455"/>
            <a:ext cx="3403600" cy="42658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1600" y="4655978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Kulkarni</a:t>
            </a:r>
            <a:r>
              <a:rPr lang="en-US" sz="1000" dirty="0" smtClean="0"/>
              <a:t>, S. </a:t>
            </a:r>
            <a:r>
              <a:rPr lang="en-US" sz="1000" i="1" dirty="0" smtClean="0"/>
              <a:t>et al. </a:t>
            </a:r>
            <a:r>
              <a:rPr lang="en-US" sz="1000" dirty="0" smtClean="0"/>
              <a:t>Logical physical clocks and consistent snapshots in globally distributed databases. TR 2014-04, Dept. of Computer Science and Engineering, University at Buffalo, SUNY, Buffalo, NY, USA, May 2014.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597558" y="34505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5700" y="34505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grpSp>
        <p:nvGrpSpPr>
          <p:cNvPr id="8" name="Group 7"/>
          <p:cNvGrpSpPr/>
          <p:nvPr/>
        </p:nvGrpSpPr>
        <p:grpSpPr>
          <a:xfrm rot="1643227">
            <a:off x="6194957" y="943265"/>
            <a:ext cx="2771242" cy="830997"/>
            <a:chOff x="1419758" y="2155103"/>
            <a:chExt cx="277124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19758" y="2155103"/>
              <a:ext cx="2215270" cy="830997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Consolas"/>
                  <a:cs typeface="Consolas"/>
                </a:rPr>
                <a:t>3:09pm</a:t>
              </a:r>
              <a:endParaRPr lang="en-US" sz="4800" dirty="0">
                <a:latin typeface="Consolas"/>
                <a:cs typeface="Consola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67900" y="2155103"/>
              <a:ext cx="523100" cy="830997"/>
            </a:xfrm>
            <a:prstGeom prst="rect">
              <a:avLst/>
            </a:prstGeom>
            <a:noFill/>
            <a:ln w="57150" cmpd="sng"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Consolas"/>
                  <a:cs typeface="Consolas"/>
                </a:rPr>
                <a:t>3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03400"/>
            <a:ext cx="1021953" cy="130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6201" y="2048006"/>
            <a:ext cx="2215270" cy="830997"/>
          </a:xfrm>
          <a:prstGeom prst="rect">
            <a:avLst/>
          </a:prstGeom>
          <a:solidFill>
            <a:schemeClr val="accent5"/>
          </a:solidFill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3:13pm</a:t>
            </a:r>
            <a:endParaRPr lang="en-US" sz="48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58900" y="2457450"/>
            <a:ext cx="8001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97558" y="7454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3:13pm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5700" y="7454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0</a:t>
            </a:r>
            <a:endParaRPr lang="en-US" sz="4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5952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mport-causa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0" r="80836"/>
          <a:stretch/>
        </p:blipFill>
        <p:spPr>
          <a:xfrm>
            <a:off x="4292600" y="547455"/>
            <a:ext cx="3403600" cy="42658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1600" y="4655978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Kulkarni</a:t>
            </a:r>
            <a:r>
              <a:rPr lang="en-US" sz="1000" dirty="0" smtClean="0"/>
              <a:t>, S. </a:t>
            </a:r>
            <a:r>
              <a:rPr lang="en-US" sz="1000" i="1" dirty="0" smtClean="0"/>
              <a:t>et al. </a:t>
            </a:r>
            <a:r>
              <a:rPr lang="en-US" sz="1000" dirty="0" smtClean="0"/>
              <a:t>Logical physical clocks and consistent snapshots in globally distributed databases. TR 2014-04, Dept. of Computer Science and Engineering, University at Buffalo, SUNY, Buffalo, NY, USA, May 2014.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597558" y="34505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5700" y="34505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grpSp>
        <p:nvGrpSpPr>
          <p:cNvPr id="8" name="Group 7"/>
          <p:cNvGrpSpPr/>
          <p:nvPr/>
        </p:nvGrpSpPr>
        <p:grpSpPr>
          <a:xfrm rot="1643227">
            <a:off x="6194957" y="943265"/>
            <a:ext cx="2771242" cy="830997"/>
            <a:chOff x="1419758" y="2155103"/>
            <a:chExt cx="277124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19758" y="2155103"/>
              <a:ext cx="2215270" cy="830997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Consolas"/>
                  <a:cs typeface="Consolas"/>
                </a:rPr>
                <a:t>3:09pm</a:t>
              </a:r>
              <a:endParaRPr lang="en-US" sz="4800" dirty="0">
                <a:latin typeface="Consolas"/>
                <a:cs typeface="Consola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67900" y="2155103"/>
              <a:ext cx="523100" cy="830997"/>
            </a:xfrm>
            <a:prstGeom prst="rect">
              <a:avLst/>
            </a:prstGeom>
            <a:noFill/>
            <a:ln w="57150" cmpd="sng"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Consolas"/>
                  <a:cs typeface="Consolas"/>
                </a:rPr>
                <a:t>3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03400"/>
            <a:ext cx="1021953" cy="130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6201" y="2048006"/>
            <a:ext cx="2215270" cy="830997"/>
          </a:xfrm>
          <a:prstGeom prst="rect">
            <a:avLst/>
          </a:prstGeom>
          <a:solidFill>
            <a:schemeClr val="accent5"/>
          </a:solidFill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3:08pm</a:t>
            </a:r>
            <a:endParaRPr lang="en-US" sz="48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58900" y="2457450"/>
            <a:ext cx="8001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97558" y="7454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5700" y="7454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/>
                <a:cs typeface="Consola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8019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mport-causa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0" r="80836"/>
          <a:stretch/>
        </p:blipFill>
        <p:spPr>
          <a:xfrm>
            <a:off x="4292600" y="547455"/>
            <a:ext cx="3403600" cy="42658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1600" y="4655978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Kulkarni</a:t>
            </a:r>
            <a:r>
              <a:rPr lang="en-US" sz="1000" dirty="0" smtClean="0"/>
              <a:t>, S. </a:t>
            </a:r>
            <a:r>
              <a:rPr lang="en-US" sz="1000" i="1" dirty="0" smtClean="0"/>
              <a:t>et al. </a:t>
            </a:r>
            <a:r>
              <a:rPr lang="en-US" sz="1000" dirty="0" smtClean="0"/>
              <a:t>Logical physical clocks and consistent snapshots in globally distributed databases. TR 2014-04, Dept. of Computer Science and Engineering, University at Buffalo, SUNY, Buffalo, NY, USA, May 2014.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597558" y="34505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5700" y="34505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grpSp>
        <p:nvGrpSpPr>
          <p:cNvPr id="8" name="Group 7"/>
          <p:cNvGrpSpPr/>
          <p:nvPr/>
        </p:nvGrpSpPr>
        <p:grpSpPr>
          <a:xfrm rot="1643227">
            <a:off x="6194957" y="943265"/>
            <a:ext cx="2771242" cy="830997"/>
            <a:chOff x="1419758" y="2155103"/>
            <a:chExt cx="277124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19758" y="2155103"/>
              <a:ext cx="2215270" cy="830997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Consolas"/>
                  <a:cs typeface="Consolas"/>
                </a:rPr>
                <a:t>3:15pm</a:t>
              </a:r>
              <a:endParaRPr lang="en-US" sz="4800" dirty="0">
                <a:latin typeface="Consolas"/>
                <a:cs typeface="Consola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67900" y="2155103"/>
              <a:ext cx="523100" cy="830997"/>
            </a:xfrm>
            <a:prstGeom prst="rect">
              <a:avLst/>
            </a:prstGeom>
            <a:noFill/>
            <a:ln w="57150" cmpd="sng"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Consolas"/>
                  <a:cs typeface="Consolas"/>
                </a:rPr>
                <a:t>3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03400"/>
            <a:ext cx="1021953" cy="130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6201" y="2048006"/>
            <a:ext cx="2215270" cy="830997"/>
          </a:xfrm>
          <a:prstGeom prst="rect">
            <a:avLst/>
          </a:prstGeom>
          <a:solidFill>
            <a:schemeClr val="accent5"/>
          </a:solidFill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3:13pm</a:t>
            </a:r>
            <a:endParaRPr lang="en-US" sz="48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58900" y="2457450"/>
            <a:ext cx="8001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97558" y="7454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3:15pm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5700" y="7454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/>
                <a:cs typeface="Consola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9391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mport-causa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0" r="80836"/>
          <a:stretch/>
        </p:blipFill>
        <p:spPr>
          <a:xfrm>
            <a:off x="4292600" y="547455"/>
            <a:ext cx="3403600" cy="42658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1600" y="4655978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Kulkarni</a:t>
            </a:r>
            <a:r>
              <a:rPr lang="en-US" sz="1000" dirty="0" smtClean="0"/>
              <a:t>, S. </a:t>
            </a:r>
            <a:r>
              <a:rPr lang="en-US" sz="1000" i="1" dirty="0" smtClean="0"/>
              <a:t>et al. </a:t>
            </a:r>
            <a:r>
              <a:rPr lang="en-US" sz="1000" dirty="0" smtClean="0"/>
              <a:t>Logical physical clocks and consistent snapshots in globally distributed databases. TR 2014-04, Dept. of Computer Science and Engineering, University at Buffalo, SUNY, Buffalo, NY, USA, May 2014.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597558" y="34505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5700" y="34505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grpSp>
        <p:nvGrpSpPr>
          <p:cNvPr id="8" name="Group 7"/>
          <p:cNvGrpSpPr/>
          <p:nvPr/>
        </p:nvGrpSpPr>
        <p:grpSpPr>
          <a:xfrm rot="1643227">
            <a:off x="6194957" y="943265"/>
            <a:ext cx="2771242" cy="830997"/>
            <a:chOff x="1419758" y="2155103"/>
            <a:chExt cx="277124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19758" y="2155103"/>
              <a:ext cx="2215270" cy="830997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Consolas"/>
                  <a:cs typeface="Consolas"/>
                </a:rPr>
                <a:t>3:11pm</a:t>
              </a:r>
              <a:endParaRPr lang="en-US" sz="4800" dirty="0">
                <a:latin typeface="Consolas"/>
                <a:cs typeface="Consola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67900" y="2155103"/>
              <a:ext cx="523100" cy="830997"/>
            </a:xfrm>
            <a:prstGeom prst="rect">
              <a:avLst/>
            </a:prstGeom>
            <a:noFill/>
            <a:ln w="57150" cmpd="sng"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Consolas"/>
                  <a:cs typeface="Consolas"/>
                </a:rPr>
                <a:t>3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03400"/>
            <a:ext cx="1021953" cy="130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6201" y="2048006"/>
            <a:ext cx="2215270" cy="830997"/>
          </a:xfrm>
          <a:prstGeom prst="rect">
            <a:avLst/>
          </a:prstGeom>
          <a:solidFill>
            <a:schemeClr val="accent5"/>
          </a:solidFill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3:09pm</a:t>
            </a:r>
            <a:endParaRPr lang="en-US" sz="48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58900" y="2457450"/>
            <a:ext cx="8001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97558" y="7454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5700" y="7454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8</a:t>
            </a:r>
            <a:endParaRPr lang="en-US" sz="4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2261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98500" y="1435100"/>
            <a:ext cx="1968500" cy="889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Server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A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98500" y="3162300"/>
            <a:ext cx="1968500" cy="889000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Server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B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168400" y="5969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>
            <a:off x="1168400" y="23241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2095500" y="23241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>
            <a:off x="2095500" y="5969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2565400" y="4235966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nsolas"/>
                <a:cs typeface="Consolas"/>
              </a:rPr>
              <a:t>[25/Sep/2015:10:10:</a:t>
            </a:r>
            <a:r>
              <a:rPr lang="en-US" sz="1800" dirty="0">
                <a:latin typeface="Consolas"/>
                <a:cs typeface="Consolas"/>
              </a:rPr>
              <a:t>29 -</a:t>
            </a:r>
            <a:r>
              <a:rPr lang="en-US" sz="1800" dirty="0" smtClean="0">
                <a:latin typeface="Consolas"/>
                <a:cs typeface="Consolas"/>
              </a:rPr>
              <a:t>0500</a:t>
            </a:r>
            <a:r>
              <a:rPr lang="en-US" sz="1800" dirty="0">
                <a:latin typeface="Consolas"/>
                <a:cs typeface="Consolas"/>
              </a:rPr>
              <a:t>] "GET / HTTP/1.1" </a:t>
            </a:r>
            <a:r>
              <a:rPr lang="en-US" sz="1800" dirty="0" smtClean="0">
                <a:latin typeface="Consolas"/>
                <a:cs typeface="Consolas"/>
              </a:rPr>
              <a:t>200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65400" y="2457966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nsolas"/>
                <a:cs typeface="Consolas"/>
              </a:rPr>
              <a:t>[25/Sep/2015:10:10:23 </a:t>
            </a:r>
            <a:r>
              <a:rPr lang="en-US" sz="1800" dirty="0">
                <a:latin typeface="Consolas"/>
                <a:cs typeface="Consolas"/>
              </a:rPr>
              <a:t>-</a:t>
            </a:r>
            <a:r>
              <a:rPr lang="en-US" sz="1800" dirty="0" smtClean="0">
                <a:latin typeface="Consolas"/>
                <a:cs typeface="Consolas"/>
              </a:rPr>
              <a:t>0500</a:t>
            </a:r>
            <a:r>
              <a:rPr lang="en-US" sz="1800" dirty="0">
                <a:latin typeface="Consolas"/>
                <a:cs typeface="Consolas"/>
              </a:rPr>
              <a:t>] "GET / HTTP/1.1" </a:t>
            </a:r>
            <a:r>
              <a:rPr lang="en-US" sz="1800" dirty="0" smtClean="0">
                <a:latin typeface="Consolas"/>
                <a:cs typeface="Consolas"/>
              </a:rPr>
              <a:t>200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679700" y="3574877"/>
            <a:ext cx="686219" cy="705023"/>
          </a:xfrm>
          <a:custGeom>
            <a:avLst/>
            <a:gdLst>
              <a:gd name="connsiteX0" fmla="*/ 0 w 686219"/>
              <a:gd name="connsiteY0" fmla="*/ 44623 h 705023"/>
              <a:gd name="connsiteX1" fmla="*/ 584200 w 686219"/>
              <a:gd name="connsiteY1" fmla="*/ 70023 h 705023"/>
              <a:gd name="connsiteX2" fmla="*/ 685800 w 686219"/>
              <a:gd name="connsiteY2" fmla="*/ 705023 h 7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219" h="705023">
                <a:moveTo>
                  <a:pt x="0" y="44623"/>
                </a:moveTo>
                <a:cubicBezTo>
                  <a:pt x="234950" y="2289"/>
                  <a:pt x="469900" y="-40044"/>
                  <a:pt x="584200" y="70023"/>
                </a:cubicBezTo>
                <a:cubicBezTo>
                  <a:pt x="698500" y="180090"/>
                  <a:pt x="685800" y="705023"/>
                  <a:pt x="685800" y="705023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67000" y="1784520"/>
            <a:ext cx="686219" cy="705023"/>
          </a:xfrm>
          <a:custGeom>
            <a:avLst/>
            <a:gdLst>
              <a:gd name="connsiteX0" fmla="*/ 0 w 686219"/>
              <a:gd name="connsiteY0" fmla="*/ 44623 h 705023"/>
              <a:gd name="connsiteX1" fmla="*/ 584200 w 686219"/>
              <a:gd name="connsiteY1" fmla="*/ 70023 h 705023"/>
              <a:gd name="connsiteX2" fmla="*/ 685800 w 686219"/>
              <a:gd name="connsiteY2" fmla="*/ 705023 h 7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219" h="705023">
                <a:moveTo>
                  <a:pt x="0" y="44623"/>
                </a:moveTo>
                <a:cubicBezTo>
                  <a:pt x="234950" y="2289"/>
                  <a:pt x="469900" y="-40044"/>
                  <a:pt x="584200" y="70023"/>
                </a:cubicBezTo>
                <a:cubicBezTo>
                  <a:pt x="698500" y="180090"/>
                  <a:pt x="685800" y="705023"/>
                  <a:pt x="685800" y="705023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esom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43390"/>
            <a:ext cx="463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Photo adapted </a:t>
            </a:r>
            <a:r>
              <a:rPr lang="en-US" sz="1000" dirty="0">
                <a:solidFill>
                  <a:schemeClr val="bg1"/>
                </a:solidFill>
              </a:rPr>
              <a:t>from: https://www.flickr.com/photos/moonlightbulb/3338852116</a:t>
            </a:r>
            <a:r>
              <a:rPr lang="en-US" sz="1000" dirty="0" smtClean="0">
                <a:solidFill>
                  <a:schemeClr val="bg1"/>
                </a:solidFill>
              </a:rPr>
              <a:t>/</a:t>
            </a:r>
          </a:p>
          <a:p>
            <a:r>
              <a:rPr lang="en-US" sz="1000" dirty="0">
                <a:solidFill>
                  <a:schemeClr val="bg1"/>
                </a:solidFill>
              </a:rPr>
              <a:t>CC BY 2.0:  https://</a:t>
            </a:r>
            <a:r>
              <a:rPr lang="en-US" sz="1000" dirty="0" err="1">
                <a:solidFill>
                  <a:schemeClr val="bg1"/>
                </a:solidFill>
              </a:rPr>
              <a:t>creativecommons.org</a:t>
            </a:r>
            <a:r>
              <a:rPr lang="en-US" sz="1000" dirty="0">
                <a:solidFill>
                  <a:schemeClr val="bg1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35847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tp-rf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" b="3788"/>
          <a:stretch/>
        </p:blipFill>
        <p:spPr>
          <a:xfrm>
            <a:off x="131385" y="850900"/>
            <a:ext cx="8954378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ynchronized-swimmin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b="1175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721014"/>
            <a:ext cx="3848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</a:t>
            </a:r>
            <a:r>
              <a:rPr lang="en-US" sz="1000" dirty="0" err="1">
                <a:solidFill>
                  <a:srgbClr val="FFFFFF"/>
                </a:solidFill>
              </a:rPr>
              <a:t>krhamm</a:t>
            </a:r>
            <a:r>
              <a:rPr lang="en-US" sz="1000" dirty="0">
                <a:solidFill>
                  <a:srgbClr val="FFFFFF"/>
                </a:solidFill>
              </a:rPr>
              <a:t>/171302038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BY-SA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/licenses/by-</a:t>
            </a:r>
            <a:r>
              <a:rPr lang="en-US" sz="1000" dirty="0" err="1">
                <a:solidFill>
                  <a:srgbClr val="FFFFFF"/>
                </a:solidFill>
              </a:rPr>
              <a:t>sa</a:t>
            </a:r>
            <a:r>
              <a:rPr lang="en-US" sz="1000" dirty="0">
                <a:solidFill>
                  <a:srgbClr val="FFFFFF"/>
                </a:solidFill>
              </a:rPr>
              <a:t>/2.0/</a:t>
            </a:r>
          </a:p>
        </p:txBody>
      </p:sp>
    </p:spTree>
    <p:extLst>
      <p:ext uri="{BB962C8B-B14F-4D97-AF65-F5344CB8AC3E}">
        <p14:creationId xmlns:p14="http://schemas.microsoft.com/office/powerpoint/2010/main" val="340891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-nt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3" y="635000"/>
            <a:ext cx="8386197" cy="38882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49300" y="2552700"/>
            <a:ext cx="7378700" cy="812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92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-nt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3" y="635000"/>
            <a:ext cx="8386197" cy="38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8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ve-u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7" b="418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21014"/>
            <a:ext cx="4570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pl-PL" sz="1000" dirty="0">
                <a:solidFill>
                  <a:srgbClr val="FFFFFF"/>
                </a:solidFill>
              </a:rPr>
              <a:t>https://www.flickr.com/photos/100068961@N08/15414184486</a:t>
            </a:r>
            <a:r>
              <a:rPr lang="pl-PL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55735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nooz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3117" y="-3386"/>
            <a:ext cx="4570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pl-PL" sz="1000" dirty="0">
                <a:solidFill>
                  <a:srgbClr val="FFFFFF"/>
                </a:solidFill>
              </a:rPr>
              <a:t>https://www.flickr.com/photos/128475663@N06/16042690222</a:t>
            </a:r>
            <a:r>
              <a:rPr lang="pl-PL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</a:t>
            </a:r>
            <a:r>
              <a:rPr lang="en-US" sz="1000" dirty="0" smtClean="0">
                <a:solidFill>
                  <a:srgbClr val="FFFFFF"/>
                </a:solidFill>
              </a:rPr>
              <a:t>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300904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-entr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1" b="1101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21014"/>
            <a:ext cx="409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https://www.flickr.com/photos/ell-r-brown/4653934654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320064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ead-of-the-pac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782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21014"/>
            <a:ext cx="405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https://www.flickr.com/photos/familymwr/5112955442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219288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512" y="2305142"/>
            <a:ext cx="6784129" cy="646331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onsolas"/>
                <a:cs typeface="Consolas"/>
              </a:rPr>
              <a:t>25/Sep/2015:10:10:23 -0500</a:t>
            </a:r>
            <a:endParaRPr lang="en-US" sz="36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40041" y="2305142"/>
            <a:ext cx="438491" cy="646331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onsolas"/>
                <a:cs typeface="Consolas"/>
              </a:rPr>
              <a:t>7</a:t>
            </a:r>
            <a:endParaRPr lang="en-US" sz="3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3767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98500" y="1435100"/>
            <a:ext cx="1968500" cy="889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Server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A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98500" y="3162300"/>
            <a:ext cx="1968500" cy="889000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Server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B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168400" y="5969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>
            <a:off x="1168400" y="23241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2095500" y="23241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>
            <a:off x="2095500" y="5969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2565400" y="4235966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nsolas"/>
                <a:cs typeface="Consolas"/>
              </a:rPr>
              <a:t>[25/Sep/2015:10:10:</a:t>
            </a:r>
            <a:r>
              <a:rPr lang="en-US" sz="1800" dirty="0">
                <a:latin typeface="Consolas"/>
                <a:cs typeface="Consolas"/>
              </a:rPr>
              <a:t>29 -</a:t>
            </a:r>
            <a:r>
              <a:rPr lang="en-US" sz="1800" dirty="0" smtClean="0">
                <a:latin typeface="Consolas"/>
                <a:cs typeface="Consolas"/>
              </a:rPr>
              <a:t>0500</a:t>
            </a:r>
            <a:r>
              <a:rPr lang="en-US" sz="1800" dirty="0">
                <a:latin typeface="Consolas"/>
                <a:cs typeface="Consolas"/>
              </a:rPr>
              <a:t>] "GET / HTTP/1.1" </a:t>
            </a:r>
            <a:r>
              <a:rPr lang="en-US" sz="1800" dirty="0" smtClean="0">
                <a:latin typeface="Consolas"/>
                <a:cs typeface="Consolas"/>
              </a:rPr>
              <a:t>200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65400" y="2457966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nsolas"/>
                <a:cs typeface="Consolas"/>
              </a:rPr>
              <a:t>[25/Sep/2015:10:10:23 </a:t>
            </a:r>
            <a:r>
              <a:rPr lang="en-US" sz="1800" dirty="0">
                <a:latin typeface="Consolas"/>
                <a:cs typeface="Consolas"/>
              </a:rPr>
              <a:t>-</a:t>
            </a:r>
            <a:r>
              <a:rPr lang="en-US" sz="1800" dirty="0" smtClean="0">
                <a:latin typeface="Consolas"/>
                <a:cs typeface="Consolas"/>
              </a:rPr>
              <a:t>0500</a:t>
            </a:r>
            <a:r>
              <a:rPr lang="en-US" sz="1800" dirty="0">
                <a:latin typeface="Consolas"/>
                <a:cs typeface="Consolas"/>
              </a:rPr>
              <a:t>] "GET / HTTP/1.1" </a:t>
            </a:r>
            <a:r>
              <a:rPr lang="en-US" sz="1800" dirty="0" smtClean="0">
                <a:latin typeface="Consolas"/>
                <a:cs typeface="Consolas"/>
              </a:rPr>
              <a:t>200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679700" y="3574877"/>
            <a:ext cx="686219" cy="705023"/>
          </a:xfrm>
          <a:custGeom>
            <a:avLst/>
            <a:gdLst>
              <a:gd name="connsiteX0" fmla="*/ 0 w 686219"/>
              <a:gd name="connsiteY0" fmla="*/ 44623 h 705023"/>
              <a:gd name="connsiteX1" fmla="*/ 584200 w 686219"/>
              <a:gd name="connsiteY1" fmla="*/ 70023 h 705023"/>
              <a:gd name="connsiteX2" fmla="*/ 685800 w 686219"/>
              <a:gd name="connsiteY2" fmla="*/ 705023 h 7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219" h="705023">
                <a:moveTo>
                  <a:pt x="0" y="44623"/>
                </a:moveTo>
                <a:cubicBezTo>
                  <a:pt x="234950" y="2289"/>
                  <a:pt x="469900" y="-40044"/>
                  <a:pt x="584200" y="70023"/>
                </a:cubicBezTo>
                <a:cubicBezTo>
                  <a:pt x="698500" y="180090"/>
                  <a:pt x="685800" y="705023"/>
                  <a:pt x="685800" y="705023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67000" y="1784520"/>
            <a:ext cx="686219" cy="705023"/>
          </a:xfrm>
          <a:custGeom>
            <a:avLst/>
            <a:gdLst>
              <a:gd name="connsiteX0" fmla="*/ 0 w 686219"/>
              <a:gd name="connsiteY0" fmla="*/ 44623 h 705023"/>
              <a:gd name="connsiteX1" fmla="*/ 584200 w 686219"/>
              <a:gd name="connsiteY1" fmla="*/ 70023 h 705023"/>
              <a:gd name="connsiteX2" fmla="*/ 685800 w 686219"/>
              <a:gd name="connsiteY2" fmla="*/ 705023 h 7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219" h="705023">
                <a:moveTo>
                  <a:pt x="0" y="44623"/>
                </a:moveTo>
                <a:cubicBezTo>
                  <a:pt x="234950" y="2289"/>
                  <a:pt x="469900" y="-40044"/>
                  <a:pt x="584200" y="70023"/>
                </a:cubicBezTo>
                <a:cubicBezTo>
                  <a:pt x="698500" y="180090"/>
                  <a:pt x="685800" y="705023"/>
                  <a:pt x="685800" y="705023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04119" y="2457966"/>
            <a:ext cx="119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nsolas"/>
                <a:cs typeface="Consolas"/>
              </a:rPr>
              <a:t>10:10:23</a:t>
            </a:r>
            <a:endParaRPr lang="en-US" sz="1800" b="1" dirty="0">
              <a:latin typeface="Consolas"/>
              <a:cs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419" y="4235966"/>
            <a:ext cx="119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nsolas"/>
                <a:cs typeface="Consolas"/>
              </a:rPr>
              <a:t>10:10:29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3624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512" y="2305142"/>
            <a:ext cx="6784129" cy="646331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latin typeface="Consolas"/>
                <a:cs typeface="Consolas"/>
              </a:rPr>
              <a:t>25/Sep/</a:t>
            </a:r>
            <a:r>
              <a:rPr lang="en-US" sz="3600" b="1" dirty="0">
                <a:latin typeface="Consolas"/>
                <a:cs typeface="Consolas"/>
              </a:rPr>
              <a:t>2015</a:t>
            </a:r>
            <a:r>
              <a:rPr lang="en-US" sz="3600" dirty="0">
                <a:solidFill>
                  <a:srgbClr val="97999B"/>
                </a:solidFill>
                <a:latin typeface="Consolas"/>
                <a:cs typeface="Consolas"/>
              </a:rPr>
              <a:t>:10:10:23 -0500</a:t>
            </a:r>
            <a:endParaRPr lang="en-US" sz="3600" dirty="0">
              <a:solidFill>
                <a:srgbClr val="97999B"/>
              </a:solidFill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40041" y="2305142"/>
            <a:ext cx="438491" cy="646331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97999B"/>
                </a:solidFill>
                <a:latin typeface="Consolas"/>
                <a:cs typeface="Consolas"/>
              </a:rPr>
              <a:t>7</a:t>
            </a:r>
            <a:endParaRPr lang="en-US" sz="3600" dirty="0">
              <a:solidFill>
                <a:srgbClr val="97999B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3573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512" y="2305142"/>
            <a:ext cx="6784129" cy="646331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97999B"/>
                </a:solidFill>
                <a:latin typeface="Consolas"/>
                <a:cs typeface="Consolas"/>
              </a:rPr>
              <a:t>25/Sep/</a:t>
            </a:r>
            <a:r>
              <a:rPr lang="en-US" sz="3600" b="1" dirty="0" smtClean="0">
                <a:latin typeface="Consolas"/>
                <a:cs typeface="Consolas"/>
              </a:rPr>
              <a:t>2051</a:t>
            </a:r>
            <a:r>
              <a:rPr lang="en-US" sz="3600" dirty="0" smtClean="0">
                <a:solidFill>
                  <a:srgbClr val="97999B"/>
                </a:solidFill>
                <a:latin typeface="Consolas"/>
                <a:cs typeface="Consolas"/>
              </a:rPr>
              <a:t>:</a:t>
            </a:r>
            <a:r>
              <a:rPr lang="en-US" sz="3600" dirty="0">
                <a:solidFill>
                  <a:srgbClr val="97999B"/>
                </a:solidFill>
                <a:latin typeface="Consolas"/>
                <a:cs typeface="Consolas"/>
              </a:rPr>
              <a:t>10:10:23 -0500</a:t>
            </a:r>
            <a:endParaRPr lang="en-US" sz="3600" dirty="0">
              <a:solidFill>
                <a:srgbClr val="97999B"/>
              </a:solidFill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40041" y="2305142"/>
            <a:ext cx="438491" cy="646331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97999B"/>
                </a:solidFill>
                <a:latin typeface="Consolas"/>
                <a:cs typeface="Consolas"/>
              </a:rPr>
              <a:t>7</a:t>
            </a:r>
            <a:endParaRPr lang="en-US" sz="3600" dirty="0">
              <a:solidFill>
                <a:srgbClr val="97999B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980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ckoo-clock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5" r="23077" b="3269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24280"/>
            <a:ext cx="4211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Photo adapted </a:t>
            </a:r>
            <a:r>
              <a:rPr lang="en-US" sz="1000" dirty="0">
                <a:solidFill>
                  <a:schemeClr val="bg1"/>
                </a:solidFill>
              </a:rPr>
              <a:t>from: https://www.flickr.com/photos/avlxyz/2580021434</a:t>
            </a:r>
            <a:r>
              <a:rPr lang="en-US" sz="1000" dirty="0" smtClean="0">
                <a:solidFill>
                  <a:schemeClr val="bg1"/>
                </a:solidFill>
              </a:rPr>
              <a:t>/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CC BY-SA </a:t>
            </a:r>
            <a:r>
              <a:rPr lang="en-US" sz="1000" dirty="0">
                <a:solidFill>
                  <a:schemeClr val="bg1"/>
                </a:solidFill>
              </a:rPr>
              <a:t>2.0</a:t>
            </a:r>
            <a:r>
              <a:rPr lang="en-US" sz="1000" dirty="0" smtClean="0">
                <a:solidFill>
                  <a:schemeClr val="bg1"/>
                </a:solidFill>
              </a:rPr>
              <a:t>: https</a:t>
            </a:r>
            <a:r>
              <a:rPr lang="en-US" sz="1000" dirty="0">
                <a:solidFill>
                  <a:schemeClr val="bg1"/>
                </a:solidFill>
              </a:rPr>
              <a:t>://</a:t>
            </a:r>
            <a:r>
              <a:rPr lang="en-US" sz="1000" dirty="0" err="1">
                <a:solidFill>
                  <a:schemeClr val="bg1"/>
                </a:solidFill>
              </a:rPr>
              <a:t>creativecommons.org</a:t>
            </a:r>
            <a:r>
              <a:rPr lang="en-US" sz="1000" dirty="0">
                <a:solidFill>
                  <a:schemeClr val="bg1"/>
                </a:solidFill>
              </a:rPr>
              <a:t>/licenses/by-</a:t>
            </a:r>
            <a:r>
              <a:rPr lang="en-US" sz="1000" dirty="0" err="1">
                <a:solidFill>
                  <a:schemeClr val="bg1"/>
                </a:solidFill>
              </a:rPr>
              <a:t>sa</a:t>
            </a:r>
            <a:r>
              <a:rPr lang="en-US" sz="1000" dirty="0">
                <a:solidFill>
                  <a:schemeClr val="bg1"/>
                </a:solidFill>
              </a:rPr>
              <a:t>/2.0/</a:t>
            </a:r>
          </a:p>
        </p:txBody>
      </p:sp>
      <p:sp>
        <p:nvSpPr>
          <p:cNvPr id="4" name="Explosion 2 3"/>
          <p:cNvSpPr/>
          <p:nvPr/>
        </p:nvSpPr>
        <p:spPr bwMode="auto">
          <a:xfrm>
            <a:off x="0" y="0"/>
            <a:ext cx="9144000" cy="5124390"/>
          </a:xfrm>
          <a:prstGeom prst="irregularSeal2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169928">
            <a:off x="2587021" y="1358901"/>
            <a:ext cx="34334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Distributed</a:t>
            </a:r>
          </a:p>
          <a:p>
            <a:pPr algn="ctr"/>
            <a:r>
              <a:rPr lang="en-US" sz="4800" b="1" dirty="0" smtClean="0"/>
              <a:t>Monotonic</a:t>
            </a:r>
          </a:p>
          <a:p>
            <a:pPr algn="ctr"/>
            <a:r>
              <a:rPr lang="en-US" sz="4800" b="1" dirty="0" smtClean="0"/>
              <a:t>Clocks!</a:t>
            </a:r>
          </a:p>
        </p:txBody>
      </p:sp>
    </p:spTree>
    <p:extLst>
      <p:ext uri="{BB962C8B-B14F-4D97-AF65-F5344CB8AC3E}">
        <p14:creationId xmlns:p14="http://schemas.microsoft.com/office/powerpoint/2010/main" val="367383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et-butt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79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21014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https://www.flickr.com/photos/c2mtl/7250373436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2807655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4292" y="1920422"/>
            <a:ext cx="3230572" cy="1200329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latin typeface="Consolas"/>
                <a:cs typeface="Consolas"/>
              </a:rPr>
              <a:t>3:11pm</a:t>
            </a:r>
            <a:endParaRPr lang="en-US" sz="72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5664" y="1920422"/>
            <a:ext cx="692317" cy="1200329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latin typeface="Consolas"/>
                <a:cs typeface="Consolas"/>
              </a:rPr>
              <a:t>7</a:t>
            </a:r>
            <a:endParaRPr lang="en-US" sz="72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3875" y="1920422"/>
            <a:ext cx="692317" cy="1200329"/>
          </a:xfrm>
          <a:prstGeom prst="rect">
            <a:avLst/>
          </a:prstGeom>
          <a:noFill/>
          <a:ln w="57150" cmpd="sng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latin typeface="Consolas"/>
                <a:cs typeface="Consolas"/>
              </a:rPr>
              <a:t>1</a:t>
            </a:r>
            <a:endParaRPr lang="en-US" sz="7200" dirty="0"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561" y="553134"/>
            <a:ext cx="1442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</a:rPr>
              <a:t>epoch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08200" y="952500"/>
            <a:ext cx="1358900" cy="952500"/>
          </a:xfrm>
          <a:custGeom>
            <a:avLst/>
            <a:gdLst>
              <a:gd name="connsiteX0" fmla="*/ 1358900 w 1358900"/>
              <a:gd name="connsiteY0" fmla="*/ 0 h 952500"/>
              <a:gd name="connsiteX1" fmla="*/ 381000 w 1358900"/>
              <a:gd name="connsiteY1" fmla="*/ 203200 h 952500"/>
              <a:gd name="connsiteX2" fmla="*/ 0 w 1358900"/>
              <a:gd name="connsiteY2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" h="952500">
                <a:moveTo>
                  <a:pt x="1358900" y="0"/>
                </a:moveTo>
                <a:cubicBezTo>
                  <a:pt x="983191" y="22225"/>
                  <a:pt x="607483" y="44450"/>
                  <a:pt x="381000" y="203200"/>
                </a:cubicBezTo>
                <a:cubicBezTo>
                  <a:pt x="154517" y="361950"/>
                  <a:pt x="0" y="952500"/>
                  <a:pt x="0" y="952500"/>
                </a:cubicBezTo>
              </a:path>
            </a:pathLst>
          </a:custGeom>
          <a:ln w="38100" cmpd="sng">
            <a:solidFill>
              <a:srgbClr val="6F5091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3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7558" y="34505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8:11pm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5700" y="34505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803400"/>
            <a:ext cx="1021953" cy="130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68800" y="2048006"/>
            <a:ext cx="2215270" cy="830997"/>
          </a:xfrm>
          <a:prstGeom prst="rect">
            <a:avLst/>
          </a:prstGeom>
          <a:solidFill>
            <a:schemeClr val="accent5"/>
          </a:solidFill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3:09pm</a:t>
            </a:r>
            <a:endParaRPr lang="en-US" sz="48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6921500" y="2457450"/>
            <a:ext cx="8001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97558" y="7454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3:09pm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5700" y="7454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0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6358" y="3450503"/>
            <a:ext cx="523100" cy="830997"/>
          </a:xfrm>
          <a:prstGeom prst="rect">
            <a:avLst/>
          </a:prstGeom>
          <a:noFill/>
          <a:ln w="57150" cmpd="sng">
            <a:solidFill>
              <a:srgbClr val="6F509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1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6358" y="751909"/>
            <a:ext cx="523100" cy="830997"/>
          </a:xfrm>
          <a:prstGeom prst="rect">
            <a:avLst/>
          </a:prstGeom>
          <a:noFill/>
          <a:ln w="57150" cmpd="sng">
            <a:solidFill>
              <a:srgbClr val="6F509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2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7608" y="2041951"/>
            <a:ext cx="1963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accent4"/>
                </a:solidFill>
              </a:rPr>
              <a:t>Reset!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39380" y="2048006"/>
            <a:ext cx="544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accent4"/>
                </a:solidFill>
              </a:rPr>
              <a:t>+</a:t>
            </a:r>
            <a:endParaRPr lang="en-US" sz="4800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206080" y="2748828"/>
            <a:ext cx="0" cy="5270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6F509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3206080" y="1684506"/>
            <a:ext cx="0" cy="5270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6F509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3483519" y="2482555"/>
            <a:ext cx="720181" cy="605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6F509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1896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rin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b="742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43390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Adapted from</a:t>
            </a:r>
            <a:r>
              <a:rPr lang="en-US" sz="1000" dirty="0">
                <a:solidFill>
                  <a:schemeClr val="bg1"/>
                </a:solidFill>
              </a:rPr>
              <a:t>: </a:t>
            </a:r>
            <a:r>
              <a:rPr lang="en-US" sz="1000" dirty="0">
                <a:solidFill>
                  <a:schemeClr val="bg1"/>
                </a:solidFill>
              </a:rPr>
              <a:t>https://www.flickr.com/photos/ekilby/5867966900</a:t>
            </a:r>
            <a:r>
              <a:rPr lang="en-US" sz="1000" dirty="0" smtClean="0">
                <a:solidFill>
                  <a:schemeClr val="bg1"/>
                </a:solidFill>
              </a:rPr>
              <a:t>/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CC </a:t>
            </a:r>
            <a:r>
              <a:rPr lang="en-US" sz="1000" dirty="0" smtClean="0">
                <a:solidFill>
                  <a:schemeClr val="bg1"/>
                </a:solidFill>
              </a:rPr>
              <a:t>BY-SA </a:t>
            </a:r>
            <a:r>
              <a:rPr lang="en-US" sz="1000" dirty="0">
                <a:solidFill>
                  <a:schemeClr val="bg1"/>
                </a:solidFill>
              </a:rPr>
              <a:t>2.0: https://</a:t>
            </a:r>
            <a:r>
              <a:rPr lang="en-US" sz="1000" dirty="0" err="1">
                <a:solidFill>
                  <a:schemeClr val="bg1"/>
                </a:solidFill>
              </a:rPr>
              <a:t>creativecommons.org</a:t>
            </a:r>
            <a:r>
              <a:rPr lang="en-US" sz="1000" dirty="0">
                <a:solidFill>
                  <a:schemeClr val="bg1"/>
                </a:solidFill>
              </a:rPr>
              <a:t>/licenses/by-</a:t>
            </a:r>
            <a:r>
              <a:rPr lang="en-US" sz="1000" dirty="0" err="1">
                <a:solidFill>
                  <a:schemeClr val="bg1"/>
                </a:solidFill>
              </a:rPr>
              <a:t>sa</a:t>
            </a:r>
            <a:r>
              <a:rPr lang="en-US" sz="1000" dirty="0">
                <a:solidFill>
                  <a:schemeClr val="bg1"/>
                </a:solidFill>
              </a:rPr>
              <a:t>/2.0/</a:t>
            </a:r>
          </a:p>
        </p:txBody>
      </p:sp>
    </p:spTree>
    <p:extLst>
      <p:ext uri="{BB962C8B-B14F-4D97-AF65-F5344CB8AC3E}">
        <p14:creationId xmlns:p14="http://schemas.microsoft.com/office/powerpoint/2010/main" val="11500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mport-causa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0" r="80836"/>
          <a:stretch/>
        </p:blipFill>
        <p:spPr>
          <a:xfrm>
            <a:off x="4292600" y="547455"/>
            <a:ext cx="3403600" cy="42658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7558" y="34505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5700" y="34505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grpSp>
        <p:nvGrpSpPr>
          <p:cNvPr id="8" name="Group 7"/>
          <p:cNvGrpSpPr/>
          <p:nvPr/>
        </p:nvGrpSpPr>
        <p:grpSpPr>
          <a:xfrm rot="1643227">
            <a:off x="6194957" y="943265"/>
            <a:ext cx="2771242" cy="830997"/>
            <a:chOff x="1419758" y="2155103"/>
            <a:chExt cx="277124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19758" y="2155103"/>
              <a:ext cx="2215270" cy="830997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Consolas"/>
                  <a:cs typeface="Consolas"/>
                </a:rPr>
                <a:t>3:09pm</a:t>
              </a:r>
              <a:endParaRPr lang="en-US" sz="4800" dirty="0">
                <a:latin typeface="Consolas"/>
                <a:cs typeface="Consola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67900" y="2155103"/>
              <a:ext cx="523100" cy="830997"/>
            </a:xfrm>
            <a:prstGeom prst="rect">
              <a:avLst/>
            </a:prstGeom>
            <a:noFill/>
            <a:ln w="57150" cmpd="sng"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Consolas"/>
                  <a:cs typeface="Consolas"/>
                </a:rPr>
                <a:t>3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03400"/>
            <a:ext cx="1021953" cy="130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6201" y="2048006"/>
            <a:ext cx="2215270" cy="830997"/>
          </a:xfrm>
          <a:prstGeom prst="rect">
            <a:avLst/>
          </a:prstGeom>
          <a:solidFill>
            <a:schemeClr val="accent5"/>
          </a:solidFill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/>
                <a:cs typeface="Consolas"/>
              </a:rPr>
              <a:t>8</a:t>
            </a:r>
            <a:r>
              <a:rPr lang="en-US" sz="4800" dirty="0" smtClean="0">
                <a:latin typeface="Consolas"/>
                <a:cs typeface="Consolas"/>
              </a:rPr>
              <a:t>:13pm</a:t>
            </a:r>
            <a:endParaRPr lang="en-US" sz="48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58900" y="2457450"/>
            <a:ext cx="8001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97558" y="7454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5700" y="7454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/>
                <a:cs typeface="Consolas"/>
              </a:rPr>
              <a:t>8</a:t>
            </a:r>
          </a:p>
        </p:txBody>
      </p:sp>
      <p:sp>
        <p:nvSpPr>
          <p:cNvPr id="14" name="Cloud Callout 13"/>
          <p:cNvSpPr/>
          <p:nvPr/>
        </p:nvSpPr>
        <p:spPr bwMode="auto">
          <a:xfrm>
            <a:off x="5067299" y="2457450"/>
            <a:ext cx="3934728" cy="1974850"/>
          </a:xfrm>
          <a:prstGeom prst="cloudCallout">
            <a:avLst>
              <a:gd name="adj1" fmla="val -61896"/>
              <a:gd name="adj2" fmla="val -39649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I’m</a:t>
            </a:r>
            <a:r>
              <a:rPr kumimoji="0" lang="en-US" sz="36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too far ahead!!!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32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ordinat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78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21014"/>
            <a:ext cx="4070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en-US" sz="1000" dirty="0">
                <a:solidFill>
                  <a:srgbClr val="FFFFFF"/>
                </a:solidFill>
              </a:rPr>
              <a:t>https://www.flickr.com/photos/familymwr/4928484952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</a:t>
            </a:r>
            <a:r>
              <a:rPr lang="en-US" sz="1000" dirty="0" smtClean="0">
                <a:solidFill>
                  <a:srgbClr val="FFFFFF"/>
                </a:solidFill>
              </a:rPr>
              <a:t>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4051943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ggybac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2382" y="4775080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/photos/mliu92/3520082663/</a:t>
            </a:r>
            <a:endParaRPr lang="pl-PL" sz="1000" dirty="0" smtClean="0">
              <a:solidFill>
                <a:srgbClr val="FFFFFF"/>
              </a:solidFill>
            </a:endParaRPr>
          </a:p>
          <a:p>
            <a:r>
              <a:rPr lang="en-US" sz="1000" dirty="0" smtClean="0">
                <a:solidFill>
                  <a:srgbClr val="FFFFFF"/>
                </a:solidFill>
              </a:rPr>
              <a:t>CC BY-SA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/licenses/by-</a:t>
            </a:r>
            <a:r>
              <a:rPr lang="en-US" sz="1000" dirty="0" err="1">
                <a:solidFill>
                  <a:srgbClr val="FFFFFF"/>
                </a:solidFill>
              </a:rPr>
              <a:t>sa</a:t>
            </a:r>
            <a:r>
              <a:rPr lang="en-US" sz="1000" dirty="0">
                <a:solidFill>
                  <a:srgbClr val="FFFFFF"/>
                </a:solidFill>
              </a:rPr>
              <a:t>/2.0/</a:t>
            </a:r>
          </a:p>
        </p:txBody>
      </p:sp>
    </p:spTree>
    <p:extLst>
      <p:ext uri="{BB962C8B-B14F-4D97-AF65-F5344CB8AC3E}">
        <p14:creationId xmlns:p14="http://schemas.microsoft.com/office/powerpoint/2010/main" val="161154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204119" y="2457966"/>
            <a:ext cx="119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nsolas"/>
                <a:cs typeface="Consolas"/>
              </a:rPr>
              <a:t>10:10:23</a:t>
            </a:r>
            <a:endParaRPr lang="en-US" sz="1800" b="1" dirty="0">
              <a:latin typeface="Consolas"/>
              <a:cs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419" y="4235966"/>
            <a:ext cx="119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nsolas"/>
                <a:cs typeface="Consolas"/>
              </a:rPr>
              <a:t>10:10:29</a:t>
            </a:r>
            <a:endParaRPr lang="en-US" sz="1800" b="1" dirty="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619" y="1797566"/>
            <a:ext cx="4245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latin typeface="Consolas"/>
                <a:cs typeface="Consolas"/>
              </a:rPr>
              <a:t>10:10:23</a:t>
            </a:r>
            <a:endParaRPr lang="en-US" sz="7200" b="1" dirty="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619" y="2827298"/>
            <a:ext cx="4245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latin typeface="Consolas"/>
                <a:cs typeface="Consolas"/>
              </a:rPr>
              <a:t>10:10:29</a:t>
            </a:r>
            <a:endParaRPr lang="en-US" sz="72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616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1 0.03704 L -0.24341 -0.034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-35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02 0.04197 L -0.23924 -0.185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11" y="-113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7" grpId="0"/>
      <p:bldP spid="17" grpId="1"/>
      <p:bldP spid="17" grpId="2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00" y="999067"/>
            <a:ext cx="82719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/>
                <a:cs typeface="Consolas"/>
              </a:rPr>
              <a:t>byte[] now();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 smtClean="0">
                <a:solidFill>
                  <a:srgbClr val="FFFFFF"/>
                </a:solidFill>
                <a:latin typeface="Consolas"/>
                <a:cs typeface="Consolas"/>
              </a:rPr>
              <a:t>void receive(byte[] </a:t>
            </a:r>
            <a:r>
              <a:rPr lang="en-US" sz="3200" dirty="0" err="1" smtClean="0">
                <a:solidFill>
                  <a:srgbClr val="FFFFFF"/>
                </a:solidFill>
                <a:latin typeface="Consolas"/>
                <a:cs typeface="Consolas"/>
              </a:rPr>
              <a:t>dmcTimestamp</a:t>
            </a:r>
            <a:r>
              <a:rPr lang="en-US" sz="3200" dirty="0" smtClean="0">
                <a:solidFill>
                  <a:srgbClr val="FFFFFF"/>
                </a:solidFill>
                <a:latin typeface="Consolas"/>
                <a:cs typeface="Consolas"/>
              </a:rPr>
              <a:t>);</a:t>
            </a:r>
            <a:endParaRPr lang="en-US" sz="3200" dirty="0">
              <a:solidFill>
                <a:srgbClr val="FFFF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0635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00" y="999067"/>
            <a:ext cx="82719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/>
                <a:cs typeface="Consolas"/>
              </a:rPr>
              <a:t>byte[] now();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 smtClean="0">
                <a:latin typeface="Consolas"/>
                <a:cs typeface="Consolas"/>
              </a:rPr>
              <a:t>void receive(byte[] </a:t>
            </a:r>
            <a:r>
              <a:rPr lang="en-US" sz="3200" dirty="0" err="1" smtClean="0">
                <a:latin typeface="Consolas"/>
                <a:cs typeface="Consolas"/>
              </a:rPr>
              <a:t>dmcTimestamp</a:t>
            </a:r>
            <a:r>
              <a:rPr lang="en-US" sz="3200" dirty="0" smtClean="0">
                <a:latin typeface="Consolas"/>
                <a:cs typeface="Consolas"/>
              </a:rPr>
              <a:t>);</a:t>
            </a:r>
            <a:endParaRPr lang="en-US" sz="3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5161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ighbor-fen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21014"/>
            <a:ext cx="4547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https://www.flickr.com/photos/minicooper93402/14491419068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350453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bdivis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43270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https://www.flickr.com/photos/mike_miley/2997001748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BY-SA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/licenses/by-</a:t>
            </a:r>
            <a:r>
              <a:rPr lang="en-US" sz="1000" dirty="0" err="1">
                <a:solidFill>
                  <a:srgbClr val="FFFFFF"/>
                </a:solidFill>
              </a:rPr>
              <a:t>sa</a:t>
            </a:r>
            <a:r>
              <a:rPr lang="en-US" sz="1000" dirty="0">
                <a:solidFill>
                  <a:srgbClr val="FFFFFF"/>
                </a:solidFill>
              </a:rPr>
              <a:t>/2.0/</a:t>
            </a:r>
          </a:p>
        </p:txBody>
      </p:sp>
    </p:spTree>
    <p:extLst>
      <p:ext uri="{BB962C8B-B14F-4D97-AF65-F5344CB8AC3E}">
        <p14:creationId xmlns:p14="http://schemas.microsoft.com/office/powerpoint/2010/main" val="326910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z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9" b="182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8702" y="4765404"/>
            <a:ext cx="436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pl-PL" sz="1000" dirty="0">
                <a:solidFill>
                  <a:srgbClr val="FFFFFF"/>
                </a:solidFill>
              </a:rPr>
              <a:t>https://www.flickr.com/photos/10746069@N08/942031605</a:t>
            </a:r>
            <a:r>
              <a:rPr lang="pl-PL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1803985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p-protoco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t="13262" r="15845" b="1717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s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340916"/>
            <a:ext cx="6675718" cy="3989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897279"/>
            <a:ext cx="4753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source: </a:t>
            </a:r>
            <a:r>
              <a:rPr lang="en-US" sz="1000" dirty="0"/>
              <a:t>https://en.wikipedia.org/wiki/</a:t>
            </a:r>
            <a:r>
              <a:rPr lang="en-US" sz="1000" dirty="0" smtClean="0"/>
              <a:t>File:DFAexample.svg. Public domain.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988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mper-car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43390"/>
            <a:ext cx="4506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pl-PL" sz="1000" dirty="0">
                <a:solidFill>
                  <a:srgbClr val="FFFFFF"/>
                </a:solidFill>
              </a:rPr>
              <a:t>https://www.flickr.com/photos/27190564@N02/15186053421</a:t>
            </a:r>
            <a:r>
              <a:rPr lang="pl-PL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BY-SA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/licenses/by-</a:t>
            </a:r>
            <a:r>
              <a:rPr lang="en-US" sz="1000" dirty="0" err="1">
                <a:solidFill>
                  <a:srgbClr val="FFFFFF"/>
                </a:solidFill>
              </a:rPr>
              <a:t>sa</a:t>
            </a:r>
            <a:r>
              <a:rPr lang="en-US" sz="1000" dirty="0">
                <a:solidFill>
                  <a:srgbClr val="FFFFFF"/>
                </a:solidFill>
              </a:rPr>
              <a:t>/2.0/</a:t>
            </a:r>
          </a:p>
        </p:txBody>
      </p:sp>
    </p:spTree>
    <p:extLst>
      <p:ext uri="{BB962C8B-B14F-4D97-AF65-F5344CB8AC3E}">
        <p14:creationId xmlns:p14="http://schemas.microsoft.com/office/powerpoint/2010/main" val="369687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ac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21014"/>
            <a:ext cx="4070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https://www.flickr.com/photos/barretthall/4696766252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2663344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rmuration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" b="2378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37100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pl-PL" sz="1000" dirty="0">
                <a:solidFill>
                  <a:srgbClr val="FFFFFF"/>
                </a:solidFill>
              </a:rPr>
              <a:t>https://www.flickr.com/photos/27770620@N02/6781835682</a:t>
            </a:r>
            <a:r>
              <a:rPr lang="pl-PL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BY-SA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/licenses/by-</a:t>
            </a:r>
            <a:r>
              <a:rPr lang="en-US" sz="1000" dirty="0" err="1">
                <a:solidFill>
                  <a:srgbClr val="FFFFFF"/>
                </a:solidFill>
              </a:rPr>
              <a:t>sa</a:t>
            </a:r>
            <a:r>
              <a:rPr lang="en-US" sz="1000" dirty="0">
                <a:solidFill>
                  <a:srgbClr val="FFFFFF"/>
                </a:solidFill>
              </a:rPr>
              <a:t>/2.0/</a:t>
            </a:r>
          </a:p>
        </p:txBody>
      </p:sp>
    </p:spTree>
    <p:extLst>
      <p:ext uri="{BB962C8B-B14F-4D97-AF65-F5344CB8AC3E}">
        <p14:creationId xmlns:p14="http://schemas.microsoft.com/office/powerpoint/2010/main" val="31260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619" y="1797566"/>
            <a:ext cx="4245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latin typeface="Consolas"/>
                <a:cs typeface="Consolas"/>
              </a:rPr>
              <a:t>10:10:23</a:t>
            </a:r>
            <a:endParaRPr lang="en-US" sz="7200" b="1" dirty="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619" y="2827298"/>
            <a:ext cx="4245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latin typeface="Consolas"/>
                <a:cs typeface="Consolas"/>
              </a:rPr>
              <a:t>10:10:29</a:t>
            </a:r>
            <a:endParaRPr lang="en-US" sz="7200" b="1" dirty="0">
              <a:latin typeface="Consolas"/>
              <a:cs typeface="Consolas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5049518" y="3831461"/>
            <a:ext cx="1579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4"/>
                </a:solidFill>
              </a:rPr>
              <a:t>this</a:t>
            </a:r>
            <a:endParaRPr lang="en-US" sz="48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049518" y="966569"/>
            <a:ext cx="1579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that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 flipV="1">
            <a:off x="4610100" y="3795090"/>
            <a:ext cx="439418" cy="2325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4508500" y="1703348"/>
            <a:ext cx="541018" cy="3706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Freeform 7"/>
          <p:cNvSpPr/>
          <p:nvPr/>
        </p:nvSpPr>
        <p:spPr>
          <a:xfrm>
            <a:off x="5968288" y="1703348"/>
            <a:ext cx="661112" cy="2247900"/>
          </a:xfrm>
          <a:custGeom>
            <a:avLst/>
            <a:gdLst>
              <a:gd name="connsiteX0" fmla="*/ 101600 w 661112"/>
              <a:gd name="connsiteY0" fmla="*/ 2247900 h 2247900"/>
              <a:gd name="connsiteX1" fmla="*/ 660400 w 661112"/>
              <a:gd name="connsiteY1" fmla="*/ 1003300 h 2247900"/>
              <a:gd name="connsiteX2" fmla="*/ 0 w 661112"/>
              <a:gd name="connsiteY2" fmla="*/ 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112" h="2247900">
                <a:moveTo>
                  <a:pt x="101600" y="2247900"/>
                </a:moveTo>
                <a:cubicBezTo>
                  <a:pt x="389466" y="1812925"/>
                  <a:pt x="677333" y="1377950"/>
                  <a:pt x="660400" y="1003300"/>
                </a:cubicBezTo>
                <a:cubicBezTo>
                  <a:pt x="643467" y="628650"/>
                  <a:pt x="0" y="0"/>
                  <a:pt x="0" y="0"/>
                </a:cubicBezTo>
              </a:path>
            </a:pathLst>
          </a:custGeom>
          <a:ln w="57150" cmpd="sng">
            <a:solidFill>
              <a:schemeClr val="accent5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6629400" y="1796246"/>
            <a:ext cx="223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accent5"/>
                </a:solidFill>
              </a:rPr>
              <a:t>totally</a:t>
            </a:r>
          </a:p>
          <a:p>
            <a:r>
              <a:rPr lang="en-US" sz="3200" b="1" dirty="0" smtClean="0">
                <a:solidFill>
                  <a:schemeClr val="accent5"/>
                </a:solidFill>
              </a:rPr>
              <a:t>happened</a:t>
            </a:r>
          </a:p>
          <a:p>
            <a:r>
              <a:rPr lang="en-US" sz="3200" b="1" dirty="0" smtClean="0">
                <a:solidFill>
                  <a:schemeClr val="accent5"/>
                </a:solidFill>
              </a:rPr>
              <a:t>before</a:t>
            </a:r>
            <a:endParaRPr 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41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ool-of-fish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21014"/>
            <a:ext cx="3954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https://www.flickr.com/photos/tyrian123/479201720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155903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ish-li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2" b="744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1295" y="4737100"/>
            <a:ext cx="426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https://www.flickr.com/photos/andrewhurley/6254409229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BY-SA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/licenses/by-</a:t>
            </a:r>
            <a:r>
              <a:rPr lang="en-US" sz="1000" dirty="0" err="1">
                <a:solidFill>
                  <a:srgbClr val="FFFFFF"/>
                </a:solidFill>
              </a:rPr>
              <a:t>sa</a:t>
            </a:r>
            <a:r>
              <a:rPr lang="en-US" sz="1000" dirty="0">
                <a:solidFill>
                  <a:srgbClr val="FFFFFF"/>
                </a:solidFill>
              </a:rPr>
              <a:t>/2.0/</a:t>
            </a:r>
          </a:p>
        </p:txBody>
      </p:sp>
    </p:spTree>
    <p:extLst>
      <p:ext uri="{BB962C8B-B14F-4D97-AF65-F5344CB8AC3E}">
        <p14:creationId xmlns:p14="http://schemas.microsoft.com/office/powerpoint/2010/main" val="116696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intuple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b="1851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4583" y="4872910"/>
            <a:ext cx="4989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Source</a:t>
            </a:r>
            <a:r>
              <a:rPr lang="en-US" sz="1000" dirty="0">
                <a:solidFill>
                  <a:srgbClr val="FFFFFF"/>
                </a:solidFill>
              </a:rPr>
              <a:t>: https://www.flickr.com/photos/daniandgeorge/16959908831</a:t>
            </a:r>
            <a:r>
              <a:rPr lang="en-US" sz="1000" dirty="0" smtClean="0">
                <a:solidFill>
                  <a:srgbClr val="FFFFFF"/>
                </a:solidFill>
              </a:rPr>
              <a:t>/. Public Domain.</a:t>
            </a:r>
          </a:p>
        </p:txBody>
      </p:sp>
    </p:spTree>
    <p:extLst>
      <p:ext uri="{BB962C8B-B14F-4D97-AF65-F5344CB8AC3E}">
        <p14:creationId xmlns:p14="http://schemas.microsoft.com/office/powerpoint/2010/main" val="227610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rmuration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" b="2378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37100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</a:t>
            </a:r>
            <a:r>
              <a:rPr lang="pl-PL" sz="1000" dirty="0">
                <a:solidFill>
                  <a:srgbClr val="FFFFFF"/>
                </a:solidFill>
              </a:rPr>
              <a:t>https://www.flickr.com/photos/27770620@N02/6781835682</a:t>
            </a:r>
            <a:r>
              <a:rPr lang="pl-PL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BY-SA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/licenses/by-</a:t>
            </a:r>
            <a:r>
              <a:rPr lang="en-US" sz="1000" dirty="0" err="1">
                <a:solidFill>
                  <a:srgbClr val="FFFFFF"/>
                </a:solidFill>
              </a:rPr>
              <a:t>sa</a:t>
            </a:r>
            <a:r>
              <a:rPr lang="en-US" sz="1000" dirty="0">
                <a:solidFill>
                  <a:srgbClr val="FFFFFF"/>
                </a:solidFill>
              </a:rPr>
              <a:t>/2.0/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6540500" y="2057400"/>
            <a:ext cx="139700" cy="139700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9418" y="3462635"/>
            <a:ext cx="198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median clock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395633" y="1689100"/>
            <a:ext cx="139700" cy="1397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8140700" y="833967"/>
            <a:ext cx="139700" cy="1397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0" y="2327869"/>
            <a:ext cx="50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4100" y="277167"/>
            <a:ext cx="1023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ok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stCxn id="5" idx="0"/>
            <a:endCxn id="4" idx="3"/>
          </p:cNvCxnSpPr>
          <p:nvPr/>
        </p:nvCxnSpPr>
        <p:spPr bwMode="auto">
          <a:xfrm flipV="1">
            <a:off x="5419834" y="2176641"/>
            <a:ext cx="1141125" cy="128599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stCxn id="8" idx="1"/>
            <a:endCxn id="6" idx="5"/>
          </p:cNvCxnSpPr>
          <p:nvPr/>
        </p:nvCxnSpPr>
        <p:spPr bwMode="auto">
          <a:xfrm flipH="1" flipV="1">
            <a:off x="7514874" y="1808341"/>
            <a:ext cx="867126" cy="75036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stCxn id="7" idx="1"/>
            <a:endCxn id="9" idx="3"/>
          </p:cNvCxnSpPr>
          <p:nvPr/>
        </p:nvCxnSpPr>
        <p:spPr bwMode="auto">
          <a:xfrm flipH="1" flipV="1">
            <a:off x="7157187" y="508000"/>
            <a:ext cx="1003972" cy="3464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118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6556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626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157709" y="157719"/>
            <a:ext cx="8665686" cy="23107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97076" y="4171982"/>
            <a:ext cx="8665686" cy="9296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911850" y="1552651"/>
            <a:ext cx="2943295" cy="186364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562598" y="2462429"/>
            <a:ext cx="3100031" cy="186364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6324954" y="2757557"/>
            <a:ext cx="2686927" cy="191467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4389715" y="3474520"/>
            <a:ext cx="806476" cy="107163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32840" y="2358070"/>
            <a:ext cx="1716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degree = 4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977255" y="3868878"/>
            <a:ext cx="1716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degree = 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006332" y="3779505"/>
            <a:ext cx="1716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degree = 5</a:t>
            </a:r>
            <a:endParaRPr lang="en-US" dirty="0"/>
          </a:p>
        </p:txBody>
      </p:sp>
      <p:sp>
        <p:nvSpPr>
          <p:cNvPr id="224" name="Oval 223"/>
          <p:cNvSpPr/>
          <p:nvPr/>
        </p:nvSpPr>
        <p:spPr bwMode="auto">
          <a:xfrm>
            <a:off x="5901940" y="3721100"/>
            <a:ext cx="1838709" cy="638456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6662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1" grpId="0"/>
      <p:bldP spid="102" grpId="0"/>
      <p:bldP spid="2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157709" y="157719"/>
            <a:ext cx="8665686" cy="23107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97076" y="4171982"/>
            <a:ext cx="8665686" cy="9296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911850" y="1552651"/>
            <a:ext cx="2943295" cy="186364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562598" y="2462429"/>
            <a:ext cx="3100031" cy="186364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6324954" y="2757557"/>
            <a:ext cx="2686927" cy="191467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4389715" y="3474520"/>
            <a:ext cx="806476" cy="107163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32840" y="2358070"/>
            <a:ext cx="1716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degree = 4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977255" y="3868878"/>
            <a:ext cx="1716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degree = 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006332" y="3779505"/>
            <a:ext cx="1716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degree = 5</a:t>
            </a:r>
            <a:endParaRPr lang="en-US" dirty="0"/>
          </a:p>
        </p:txBody>
      </p:sp>
      <p:sp>
        <p:nvSpPr>
          <p:cNvPr id="224" name="Oval 223"/>
          <p:cNvSpPr/>
          <p:nvPr/>
        </p:nvSpPr>
        <p:spPr bwMode="auto">
          <a:xfrm>
            <a:off x="5901940" y="3721100"/>
            <a:ext cx="1838709" cy="638456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2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9348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8853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ort-causa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2400"/>
            <a:ext cx="4246134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" y="4779089"/>
            <a:ext cx="784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Lamport</a:t>
            </a:r>
            <a:r>
              <a:rPr lang="en-US" sz="1000" dirty="0" smtClean="0"/>
              <a:t>, L. Time, clocks, and the ordering of events in a distributed system. </a:t>
            </a:r>
            <a:r>
              <a:rPr lang="en-US" sz="1000" i="1" dirty="0" smtClean="0"/>
              <a:t>Communications of the ACM</a:t>
            </a:r>
            <a:r>
              <a:rPr lang="en-US" sz="1000" dirty="0" smtClean="0"/>
              <a:t>, 21:7, July 1978, pp. 558-565.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889000" y="3721100"/>
            <a:ext cx="17653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Freeform 5"/>
          <p:cNvSpPr/>
          <p:nvPr/>
        </p:nvSpPr>
        <p:spPr>
          <a:xfrm>
            <a:off x="2526972" y="2755324"/>
            <a:ext cx="177964" cy="9144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489036" y="2324100"/>
            <a:ext cx="203364" cy="4699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 bwMode="auto">
          <a:xfrm flipV="1">
            <a:off x="2692400" y="1866900"/>
            <a:ext cx="179070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435600" y="822235"/>
            <a:ext cx="3126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E87722"/>
                </a:solidFill>
              </a:rPr>
              <a:t>p</a:t>
            </a:r>
            <a:r>
              <a:rPr lang="en-US" sz="7200" baseline="-25000" dirty="0" smtClean="0">
                <a:solidFill>
                  <a:srgbClr val="E87722"/>
                </a:solidFill>
              </a:rPr>
              <a:t>1</a:t>
            </a:r>
            <a:r>
              <a:rPr lang="en-US" sz="7200" dirty="0" smtClean="0">
                <a:solidFill>
                  <a:srgbClr val="E87722"/>
                </a:solidFill>
              </a:rPr>
              <a:t> </a:t>
            </a:r>
            <a:r>
              <a:rPr lang="en-US" sz="7200" dirty="0" smtClean="0">
                <a:solidFill>
                  <a:srgbClr val="FFFFFF"/>
                </a:solidFill>
              </a:rPr>
              <a:t>→ r</a:t>
            </a:r>
            <a:r>
              <a:rPr lang="en-US" sz="7200" baseline="-25000" dirty="0" smtClean="0">
                <a:solidFill>
                  <a:srgbClr val="FFFFFF"/>
                </a:solidFill>
              </a:rPr>
              <a:t>3</a:t>
            </a:r>
            <a:r>
              <a:rPr lang="en-US" sz="7200" dirty="0" smtClean="0">
                <a:solidFill>
                  <a:srgbClr val="FFFFFF"/>
                </a:solidFill>
              </a:rPr>
              <a:t> 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57200" y="3975100"/>
            <a:ext cx="647700" cy="660400"/>
          </a:xfrm>
          <a:prstGeom prst="ellipse">
            <a:avLst/>
          </a:prstGeom>
          <a:noFill/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05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reeform 236"/>
          <p:cNvSpPr/>
          <p:nvPr/>
        </p:nvSpPr>
        <p:spPr>
          <a:xfrm>
            <a:off x="6221707" y="1525201"/>
            <a:ext cx="2397030" cy="1642001"/>
          </a:xfrm>
          <a:custGeom>
            <a:avLst/>
            <a:gdLst>
              <a:gd name="connsiteX0" fmla="*/ 1846345 w 2397030"/>
              <a:gd name="connsiteY0" fmla="*/ 2181 h 1642001"/>
              <a:gd name="connsiteX1" fmla="*/ 194553 w 2397030"/>
              <a:gd name="connsiteY1" fmla="*/ 110094 h 1642001"/>
              <a:gd name="connsiteX2" fmla="*/ 119848 w 2397030"/>
              <a:gd name="connsiteY2" fmla="*/ 475337 h 1642001"/>
              <a:gd name="connsiteX3" fmla="*/ 983097 w 2397030"/>
              <a:gd name="connsiteY3" fmla="*/ 1114513 h 1642001"/>
              <a:gd name="connsiteX4" fmla="*/ 2186664 w 2397030"/>
              <a:gd name="connsiteY4" fmla="*/ 1629175 h 1642001"/>
              <a:gd name="connsiteX5" fmla="*/ 2385875 w 2397030"/>
              <a:gd name="connsiteY5" fmla="*/ 1371844 h 1642001"/>
              <a:gd name="connsiteX6" fmla="*/ 2053857 w 2397030"/>
              <a:gd name="connsiteY6" fmla="*/ 184803 h 1642001"/>
              <a:gd name="connsiteX7" fmla="*/ 1846345 w 2397030"/>
              <a:gd name="connsiteY7" fmla="*/ 2181 h 16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030" h="1642001">
                <a:moveTo>
                  <a:pt x="1846345" y="2181"/>
                </a:moveTo>
                <a:cubicBezTo>
                  <a:pt x="1536461" y="-10270"/>
                  <a:pt x="482303" y="31235"/>
                  <a:pt x="194553" y="110094"/>
                </a:cubicBezTo>
                <a:cubicBezTo>
                  <a:pt x="-93197" y="188953"/>
                  <a:pt x="-11576" y="307934"/>
                  <a:pt x="119848" y="475337"/>
                </a:cubicBezTo>
                <a:cubicBezTo>
                  <a:pt x="251272" y="642740"/>
                  <a:pt x="638628" y="922207"/>
                  <a:pt x="983097" y="1114513"/>
                </a:cubicBezTo>
                <a:cubicBezTo>
                  <a:pt x="1327566" y="1306819"/>
                  <a:pt x="1952868" y="1586287"/>
                  <a:pt x="2186664" y="1629175"/>
                </a:cubicBezTo>
                <a:cubicBezTo>
                  <a:pt x="2420460" y="1672064"/>
                  <a:pt x="2408009" y="1612573"/>
                  <a:pt x="2385875" y="1371844"/>
                </a:cubicBezTo>
                <a:cubicBezTo>
                  <a:pt x="2363741" y="1131115"/>
                  <a:pt x="2143779" y="413080"/>
                  <a:pt x="2053857" y="184803"/>
                </a:cubicBezTo>
                <a:cubicBezTo>
                  <a:pt x="1963935" y="-43474"/>
                  <a:pt x="2156229" y="14632"/>
                  <a:pt x="1846345" y="21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 rot="20160100">
            <a:off x="6411667" y="3875583"/>
            <a:ext cx="2049451" cy="780373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" name="Freeform 233"/>
          <p:cNvSpPr/>
          <p:nvPr/>
        </p:nvSpPr>
        <p:spPr>
          <a:xfrm>
            <a:off x="4679264" y="560000"/>
            <a:ext cx="1581066" cy="1804539"/>
          </a:xfrm>
          <a:custGeom>
            <a:avLst/>
            <a:gdLst>
              <a:gd name="connsiteX0" fmla="*/ 1122761 w 1581066"/>
              <a:gd name="connsiteY0" fmla="*/ 1747675 h 1804539"/>
              <a:gd name="connsiteX1" fmla="*/ 1355174 w 1581066"/>
              <a:gd name="connsiteY1" fmla="*/ 1598257 h 1804539"/>
              <a:gd name="connsiteX2" fmla="*/ 1579287 w 1581066"/>
              <a:gd name="connsiteY2" fmla="*/ 278400 h 1804539"/>
              <a:gd name="connsiteX3" fmla="*/ 1380076 w 1581066"/>
              <a:gd name="connsiteY3" fmla="*/ 45972 h 1804539"/>
              <a:gd name="connsiteX4" fmla="*/ 276114 w 1581066"/>
              <a:gd name="connsiteY4" fmla="*/ 21069 h 1804539"/>
              <a:gd name="connsiteX5" fmla="*/ 43701 w 1581066"/>
              <a:gd name="connsiteY5" fmla="*/ 286701 h 1804539"/>
              <a:gd name="connsiteX6" fmla="*/ 110104 w 1581066"/>
              <a:gd name="connsiteY6" fmla="*/ 1058693 h 1804539"/>
              <a:gd name="connsiteX7" fmla="*/ 1122761 w 1581066"/>
              <a:gd name="connsiteY7" fmla="*/ 1747675 h 18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066" h="1804539">
                <a:moveTo>
                  <a:pt x="1122761" y="1747675"/>
                </a:moveTo>
                <a:cubicBezTo>
                  <a:pt x="1330273" y="1837602"/>
                  <a:pt x="1279086" y="1843136"/>
                  <a:pt x="1355174" y="1598257"/>
                </a:cubicBezTo>
                <a:cubicBezTo>
                  <a:pt x="1431262" y="1353378"/>
                  <a:pt x="1575137" y="537114"/>
                  <a:pt x="1579287" y="278400"/>
                </a:cubicBezTo>
                <a:cubicBezTo>
                  <a:pt x="1583437" y="19686"/>
                  <a:pt x="1597271" y="88860"/>
                  <a:pt x="1380076" y="45972"/>
                </a:cubicBezTo>
                <a:cubicBezTo>
                  <a:pt x="1162881" y="3084"/>
                  <a:pt x="498843" y="-19053"/>
                  <a:pt x="276114" y="21069"/>
                </a:cubicBezTo>
                <a:cubicBezTo>
                  <a:pt x="53385" y="61191"/>
                  <a:pt x="71369" y="113764"/>
                  <a:pt x="43701" y="286701"/>
                </a:cubicBezTo>
                <a:cubicBezTo>
                  <a:pt x="16033" y="459638"/>
                  <a:pt x="-66973" y="813814"/>
                  <a:pt x="110104" y="1058693"/>
                </a:cubicBezTo>
                <a:cubicBezTo>
                  <a:pt x="287180" y="1303572"/>
                  <a:pt x="915249" y="1657748"/>
                  <a:pt x="1122761" y="1747675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387812" y="850203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605381" y="453892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" name="Freeform 231"/>
          <p:cNvSpPr/>
          <p:nvPr/>
        </p:nvSpPr>
        <p:spPr>
          <a:xfrm>
            <a:off x="4605675" y="2604271"/>
            <a:ext cx="2477353" cy="2034854"/>
          </a:xfrm>
          <a:custGeom>
            <a:avLst/>
            <a:gdLst>
              <a:gd name="connsiteX0" fmla="*/ 947336 w 2477353"/>
              <a:gd name="connsiteY0" fmla="*/ 2027681 h 2034854"/>
              <a:gd name="connsiteX1" fmla="*/ 2350115 w 2477353"/>
              <a:gd name="connsiteY1" fmla="*/ 848940 h 2034854"/>
              <a:gd name="connsiteX2" fmla="*/ 2308613 w 2477353"/>
              <a:gd name="connsiteY2" fmla="*/ 500299 h 2034854"/>
              <a:gd name="connsiteX3" fmla="*/ 1437064 w 2477353"/>
              <a:gd name="connsiteY3" fmla="*/ 2239 h 2034854"/>
              <a:gd name="connsiteX4" fmla="*/ 316501 w 2477353"/>
              <a:gd name="connsiteY4" fmla="*/ 359182 h 2034854"/>
              <a:gd name="connsiteX5" fmla="*/ 34285 w 2477353"/>
              <a:gd name="connsiteY5" fmla="*/ 1297194 h 2034854"/>
              <a:gd name="connsiteX6" fmla="*/ 947336 w 2477353"/>
              <a:gd name="connsiteY6" fmla="*/ 2027681 h 20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7353" h="2034854">
                <a:moveTo>
                  <a:pt x="947336" y="2027681"/>
                </a:moveTo>
                <a:cubicBezTo>
                  <a:pt x="1333308" y="1952972"/>
                  <a:pt x="2123236" y="1103504"/>
                  <a:pt x="2350115" y="848940"/>
                </a:cubicBezTo>
                <a:cubicBezTo>
                  <a:pt x="2576995" y="594376"/>
                  <a:pt x="2460788" y="641416"/>
                  <a:pt x="2308613" y="500299"/>
                </a:cubicBezTo>
                <a:cubicBezTo>
                  <a:pt x="2156438" y="359182"/>
                  <a:pt x="1769083" y="25758"/>
                  <a:pt x="1437064" y="2239"/>
                </a:cubicBezTo>
                <a:cubicBezTo>
                  <a:pt x="1105045" y="-21280"/>
                  <a:pt x="550297" y="143356"/>
                  <a:pt x="316501" y="359182"/>
                </a:cubicBezTo>
                <a:cubicBezTo>
                  <a:pt x="82705" y="575008"/>
                  <a:pt x="-72238" y="1019111"/>
                  <a:pt x="34285" y="1297194"/>
                </a:cubicBezTo>
                <a:cubicBezTo>
                  <a:pt x="140808" y="1575277"/>
                  <a:pt x="561364" y="2102390"/>
                  <a:pt x="947336" y="20276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" name="Freeform 230"/>
          <p:cNvSpPr/>
          <p:nvPr/>
        </p:nvSpPr>
        <p:spPr>
          <a:xfrm>
            <a:off x="3180946" y="3202980"/>
            <a:ext cx="1289445" cy="1414386"/>
          </a:xfrm>
          <a:custGeom>
            <a:avLst/>
            <a:gdLst>
              <a:gd name="connsiteX0" fmla="*/ 853080 w 1289445"/>
              <a:gd name="connsiteY0" fmla="*/ 9503 h 1414386"/>
              <a:gd name="connsiteX1" fmla="*/ 81137 w 1289445"/>
              <a:gd name="connsiteY1" fmla="*/ 640378 h 1414386"/>
              <a:gd name="connsiteX2" fmla="*/ 130940 w 1289445"/>
              <a:gd name="connsiteY2" fmla="*/ 889407 h 1414386"/>
              <a:gd name="connsiteX3" fmla="*/ 1035690 w 1289445"/>
              <a:gd name="connsiteY3" fmla="*/ 1395768 h 1414386"/>
              <a:gd name="connsiteX4" fmla="*/ 1284704 w 1289445"/>
              <a:gd name="connsiteY4" fmla="*/ 1179942 h 1414386"/>
              <a:gd name="connsiteX5" fmla="*/ 853080 w 1289445"/>
              <a:gd name="connsiteY5" fmla="*/ 9503 h 141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445" h="1414386">
                <a:moveTo>
                  <a:pt x="853080" y="9503"/>
                </a:moveTo>
                <a:cubicBezTo>
                  <a:pt x="652485" y="-80424"/>
                  <a:pt x="201494" y="493727"/>
                  <a:pt x="81137" y="640378"/>
                </a:cubicBezTo>
                <a:cubicBezTo>
                  <a:pt x="-39220" y="787029"/>
                  <a:pt x="-28152" y="763509"/>
                  <a:pt x="130940" y="889407"/>
                </a:cubicBezTo>
                <a:cubicBezTo>
                  <a:pt x="290032" y="1015305"/>
                  <a:pt x="843396" y="1347345"/>
                  <a:pt x="1035690" y="1395768"/>
                </a:cubicBezTo>
                <a:cubicBezTo>
                  <a:pt x="1227984" y="1444191"/>
                  <a:pt x="1310989" y="1406836"/>
                  <a:pt x="1284704" y="1179942"/>
                </a:cubicBezTo>
                <a:cubicBezTo>
                  <a:pt x="1258419" y="953048"/>
                  <a:pt x="1053675" y="99430"/>
                  <a:pt x="853080" y="9503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2391188" y="4359555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520181" y="2256708"/>
            <a:ext cx="2882502" cy="2469194"/>
          </a:xfrm>
          <a:custGeom>
            <a:avLst/>
            <a:gdLst>
              <a:gd name="connsiteX0" fmla="*/ 907499 w 2882502"/>
              <a:gd name="connsiteY0" fmla="*/ 2325438 h 2469194"/>
              <a:gd name="connsiteX1" fmla="*/ 2741902 w 2882502"/>
              <a:gd name="connsiteY1" fmla="*/ 856163 h 2469194"/>
              <a:gd name="connsiteX2" fmla="*/ 2617395 w 2882502"/>
              <a:gd name="connsiteY2" fmla="*/ 590531 h 2469194"/>
              <a:gd name="connsiteX3" fmla="*/ 1505133 w 2882502"/>
              <a:gd name="connsiteY3" fmla="*/ 1161 h 2469194"/>
              <a:gd name="connsiteX4" fmla="*/ 135556 w 2882502"/>
              <a:gd name="connsiteY4" fmla="*/ 756551 h 2469194"/>
              <a:gd name="connsiteX5" fmla="*/ 94053 w 2882502"/>
              <a:gd name="connsiteY5" fmla="*/ 1130095 h 2469194"/>
              <a:gd name="connsiteX6" fmla="*/ 525678 w 2882502"/>
              <a:gd name="connsiteY6" fmla="*/ 2275632 h 2469194"/>
              <a:gd name="connsiteX7" fmla="*/ 907499 w 2882502"/>
              <a:gd name="connsiteY7" fmla="*/ 2325438 h 246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2502" h="2469194">
                <a:moveTo>
                  <a:pt x="907499" y="2325438"/>
                </a:moveTo>
                <a:cubicBezTo>
                  <a:pt x="1276870" y="2088860"/>
                  <a:pt x="2456919" y="1145314"/>
                  <a:pt x="2741902" y="856163"/>
                </a:cubicBezTo>
                <a:cubicBezTo>
                  <a:pt x="3026885" y="567012"/>
                  <a:pt x="2823523" y="733031"/>
                  <a:pt x="2617395" y="590531"/>
                </a:cubicBezTo>
                <a:cubicBezTo>
                  <a:pt x="2411267" y="448031"/>
                  <a:pt x="1918773" y="-26509"/>
                  <a:pt x="1505133" y="1161"/>
                </a:cubicBezTo>
                <a:cubicBezTo>
                  <a:pt x="1091493" y="28831"/>
                  <a:pt x="370736" y="568395"/>
                  <a:pt x="135556" y="756551"/>
                </a:cubicBezTo>
                <a:cubicBezTo>
                  <a:pt x="-99624" y="944707"/>
                  <a:pt x="29033" y="876915"/>
                  <a:pt x="94053" y="1130095"/>
                </a:cubicBezTo>
                <a:cubicBezTo>
                  <a:pt x="159073" y="1383275"/>
                  <a:pt x="387337" y="2072258"/>
                  <a:pt x="525678" y="2275632"/>
                </a:cubicBezTo>
                <a:cubicBezTo>
                  <a:pt x="664019" y="2479006"/>
                  <a:pt x="538128" y="2562016"/>
                  <a:pt x="907499" y="2325438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" name="Freeform 224"/>
          <p:cNvSpPr/>
          <p:nvPr/>
        </p:nvSpPr>
        <p:spPr>
          <a:xfrm>
            <a:off x="3409832" y="1896692"/>
            <a:ext cx="1429206" cy="1133093"/>
          </a:xfrm>
          <a:custGeom>
            <a:avLst/>
            <a:gdLst>
              <a:gd name="connsiteX0" fmla="*/ 34861 w 1429206"/>
              <a:gd name="connsiteY0" fmla="*/ 186856 h 1133093"/>
              <a:gd name="connsiteX1" fmla="*/ 665696 w 1429206"/>
              <a:gd name="connsiteY1" fmla="*/ 1050159 h 1133093"/>
              <a:gd name="connsiteX2" fmla="*/ 914710 w 1429206"/>
              <a:gd name="connsiteY2" fmla="*/ 1016955 h 1133093"/>
              <a:gd name="connsiteX3" fmla="*/ 1387837 w 1429206"/>
              <a:gd name="connsiteY3" fmla="*/ 327973 h 1133093"/>
              <a:gd name="connsiteX4" fmla="*/ 1271630 w 1429206"/>
              <a:gd name="connsiteY4" fmla="*/ 37438 h 1133093"/>
              <a:gd name="connsiteX5" fmla="*/ 209171 w 1429206"/>
              <a:gd name="connsiteY5" fmla="*/ 20836 h 1133093"/>
              <a:gd name="connsiteX6" fmla="*/ 34861 w 1429206"/>
              <a:gd name="connsiteY6" fmla="*/ 186856 h 113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06" h="1133093">
                <a:moveTo>
                  <a:pt x="34861" y="186856"/>
                </a:moveTo>
                <a:cubicBezTo>
                  <a:pt x="110948" y="358410"/>
                  <a:pt x="519055" y="911809"/>
                  <a:pt x="665696" y="1050159"/>
                </a:cubicBezTo>
                <a:cubicBezTo>
                  <a:pt x="812337" y="1188509"/>
                  <a:pt x="794353" y="1137319"/>
                  <a:pt x="914710" y="1016955"/>
                </a:cubicBezTo>
                <a:cubicBezTo>
                  <a:pt x="1035067" y="896591"/>
                  <a:pt x="1328350" y="491226"/>
                  <a:pt x="1387837" y="327973"/>
                </a:cubicBezTo>
                <a:cubicBezTo>
                  <a:pt x="1447324" y="164720"/>
                  <a:pt x="1468074" y="88627"/>
                  <a:pt x="1271630" y="37438"/>
                </a:cubicBezTo>
                <a:cubicBezTo>
                  <a:pt x="1075186" y="-13751"/>
                  <a:pt x="415299" y="-5450"/>
                  <a:pt x="209171" y="20836"/>
                </a:cubicBezTo>
                <a:cubicBezTo>
                  <a:pt x="3043" y="47122"/>
                  <a:pt x="-41226" y="15302"/>
                  <a:pt x="34861" y="186856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90278" y="747807"/>
            <a:ext cx="1333460" cy="1200517"/>
          </a:xfrm>
          <a:custGeom>
            <a:avLst/>
            <a:gdLst>
              <a:gd name="connsiteX0" fmla="*/ 257965 w 1333460"/>
              <a:gd name="connsiteY0" fmla="*/ 1045207 h 1200517"/>
              <a:gd name="connsiteX1" fmla="*/ 382472 w 1333460"/>
              <a:gd name="connsiteY1" fmla="*/ 1194624 h 1200517"/>
              <a:gd name="connsiteX2" fmla="*/ 589983 w 1333460"/>
              <a:gd name="connsiteY2" fmla="*/ 1119915 h 1200517"/>
              <a:gd name="connsiteX3" fmla="*/ 1254021 w 1333460"/>
              <a:gd name="connsiteY3" fmla="*/ 671662 h 1200517"/>
              <a:gd name="connsiteX4" fmla="*/ 1312124 w 1333460"/>
              <a:gd name="connsiteY4" fmla="*/ 472438 h 1200517"/>
              <a:gd name="connsiteX5" fmla="*/ 1171016 w 1333460"/>
              <a:gd name="connsiteY5" fmla="*/ 364525 h 1200517"/>
              <a:gd name="connsiteX6" fmla="*/ 216462 w 1333460"/>
              <a:gd name="connsiteY6" fmla="*/ 24185 h 1200517"/>
              <a:gd name="connsiteX7" fmla="*/ 650 w 1333460"/>
              <a:gd name="connsiteY7" fmla="*/ 140399 h 1200517"/>
              <a:gd name="connsiteX8" fmla="*/ 257965 w 1333460"/>
              <a:gd name="connsiteY8" fmla="*/ 1045207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460" h="1200517">
                <a:moveTo>
                  <a:pt x="257965" y="1045207"/>
                </a:moveTo>
                <a:cubicBezTo>
                  <a:pt x="321602" y="1220911"/>
                  <a:pt x="327136" y="1182173"/>
                  <a:pt x="382472" y="1194624"/>
                </a:cubicBezTo>
                <a:cubicBezTo>
                  <a:pt x="437808" y="1207075"/>
                  <a:pt x="444725" y="1207075"/>
                  <a:pt x="589983" y="1119915"/>
                </a:cubicBezTo>
                <a:cubicBezTo>
                  <a:pt x="735241" y="1032755"/>
                  <a:pt x="1133664" y="779575"/>
                  <a:pt x="1254021" y="671662"/>
                </a:cubicBezTo>
                <a:cubicBezTo>
                  <a:pt x="1374378" y="563749"/>
                  <a:pt x="1325958" y="523627"/>
                  <a:pt x="1312124" y="472438"/>
                </a:cubicBezTo>
                <a:cubicBezTo>
                  <a:pt x="1298290" y="421249"/>
                  <a:pt x="1353626" y="439234"/>
                  <a:pt x="1171016" y="364525"/>
                </a:cubicBezTo>
                <a:cubicBezTo>
                  <a:pt x="988406" y="289816"/>
                  <a:pt x="411523" y="61539"/>
                  <a:pt x="216462" y="24185"/>
                </a:cubicBezTo>
                <a:cubicBezTo>
                  <a:pt x="21401" y="-13169"/>
                  <a:pt x="-4884" y="-28388"/>
                  <a:pt x="650" y="140399"/>
                </a:cubicBezTo>
                <a:cubicBezTo>
                  <a:pt x="6184" y="309186"/>
                  <a:pt x="194328" y="869503"/>
                  <a:pt x="257965" y="1045207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55701" y="757950"/>
            <a:ext cx="1583684" cy="1495413"/>
          </a:xfrm>
          <a:custGeom>
            <a:avLst/>
            <a:gdLst>
              <a:gd name="connsiteX0" fmla="*/ 34026 w 1583684"/>
              <a:gd name="connsiteY0" fmla="*/ 1317297 h 1495413"/>
              <a:gd name="connsiteX1" fmla="*/ 175134 w 1583684"/>
              <a:gd name="connsiteY1" fmla="*/ 1450113 h 1495413"/>
              <a:gd name="connsiteX2" fmla="*/ 1428505 w 1583684"/>
              <a:gd name="connsiteY2" fmla="*/ 918850 h 1495413"/>
              <a:gd name="connsiteX3" fmla="*/ 1486608 w 1583684"/>
              <a:gd name="connsiteY3" fmla="*/ 719626 h 1495413"/>
              <a:gd name="connsiteX4" fmla="*/ 722965 w 1583684"/>
              <a:gd name="connsiteY4" fmla="*/ 72149 h 1495413"/>
              <a:gd name="connsiteX5" fmla="*/ 548655 w 1583684"/>
              <a:gd name="connsiteY5" fmla="*/ 22343 h 1495413"/>
              <a:gd name="connsiteX6" fmla="*/ 407547 w 1583684"/>
              <a:gd name="connsiteY6" fmla="*/ 130256 h 1495413"/>
              <a:gd name="connsiteX7" fmla="*/ 34026 w 1583684"/>
              <a:gd name="connsiteY7" fmla="*/ 1317297 h 14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684" h="1495413">
                <a:moveTo>
                  <a:pt x="34026" y="1317297"/>
                </a:moveTo>
                <a:cubicBezTo>
                  <a:pt x="-4710" y="1537273"/>
                  <a:pt x="-57279" y="1516521"/>
                  <a:pt x="175134" y="1450113"/>
                </a:cubicBezTo>
                <a:cubicBezTo>
                  <a:pt x="407547" y="1383705"/>
                  <a:pt x="1209926" y="1040598"/>
                  <a:pt x="1428505" y="918850"/>
                </a:cubicBezTo>
                <a:cubicBezTo>
                  <a:pt x="1647084" y="797102"/>
                  <a:pt x="1604198" y="860743"/>
                  <a:pt x="1486608" y="719626"/>
                </a:cubicBezTo>
                <a:cubicBezTo>
                  <a:pt x="1369018" y="578509"/>
                  <a:pt x="879290" y="188363"/>
                  <a:pt x="722965" y="72149"/>
                </a:cubicBezTo>
                <a:cubicBezTo>
                  <a:pt x="566640" y="-44065"/>
                  <a:pt x="601225" y="12659"/>
                  <a:pt x="548655" y="22343"/>
                </a:cubicBezTo>
                <a:cubicBezTo>
                  <a:pt x="496085" y="32027"/>
                  <a:pt x="489168" y="-78652"/>
                  <a:pt x="407547" y="130256"/>
                </a:cubicBezTo>
                <a:cubicBezTo>
                  <a:pt x="325926" y="339164"/>
                  <a:pt x="72762" y="1097321"/>
                  <a:pt x="34026" y="1317297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43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Straight Connector 266"/>
          <p:cNvCxnSpPr/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/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/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/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/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/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/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7" name="Freeform 236"/>
          <p:cNvSpPr/>
          <p:nvPr/>
        </p:nvSpPr>
        <p:spPr>
          <a:xfrm>
            <a:off x="6221707" y="1525201"/>
            <a:ext cx="2397030" cy="1642001"/>
          </a:xfrm>
          <a:custGeom>
            <a:avLst/>
            <a:gdLst>
              <a:gd name="connsiteX0" fmla="*/ 1846345 w 2397030"/>
              <a:gd name="connsiteY0" fmla="*/ 2181 h 1642001"/>
              <a:gd name="connsiteX1" fmla="*/ 194553 w 2397030"/>
              <a:gd name="connsiteY1" fmla="*/ 110094 h 1642001"/>
              <a:gd name="connsiteX2" fmla="*/ 119848 w 2397030"/>
              <a:gd name="connsiteY2" fmla="*/ 475337 h 1642001"/>
              <a:gd name="connsiteX3" fmla="*/ 983097 w 2397030"/>
              <a:gd name="connsiteY3" fmla="*/ 1114513 h 1642001"/>
              <a:gd name="connsiteX4" fmla="*/ 2186664 w 2397030"/>
              <a:gd name="connsiteY4" fmla="*/ 1629175 h 1642001"/>
              <a:gd name="connsiteX5" fmla="*/ 2385875 w 2397030"/>
              <a:gd name="connsiteY5" fmla="*/ 1371844 h 1642001"/>
              <a:gd name="connsiteX6" fmla="*/ 2053857 w 2397030"/>
              <a:gd name="connsiteY6" fmla="*/ 184803 h 1642001"/>
              <a:gd name="connsiteX7" fmla="*/ 1846345 w 2397030"/>
              <a:gd name="connsiteY7" fmla="*/ 2181 h 16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030" h="1642001">
                <a:moveTo>
                  <a:pt x="1846345" y="2181"/>
                </a:moveTo>
                <a:cubicBezTo>
                  <a:pt x="1536461" y="-10270"/>
                  <a:pt x="482303" y="31235"/>
                  <a:pt x="194553" y="110094"/>
                </a:cubicBezTo>
                <a:cubicBezTo>
                  <a:pt x="-93197" y="188953"/>
                  <a:pt x="-11576" y="307934"/>
                  <a:pt x="119848" y="475337"/>
                </a:cubicBezTo>
                <a:cubicBezTo>
                  <a:pt x="251272" y="642740"/>
                  <a:pt x="638628" y="922207"/>
                  <a:pt x="983097" y="1114513"/>
                </a:cubicBezTo>
                <a:cubicBezTo>
                  <a:pt x="1327566" y="1306819"/>
                  <a:pt x="1952868" y="1586287"/>
                  <a:pt x="2186664" y="1629175"/>
                </a:cubicBezTo>
                <a:cubicBezTo>
                  <a:pt x="2420460" y="1672064"/>
                  <a:pt x="2408009" y="1612573"/>
                  <a:pt x="2385875" y="1371844"/>
                </a:cubicBezTo>
                <a:cubicBezTo>
                  <a:pt x="2363741" y="1131115"/>
                  <a:pt x="2143779" y="413080"/>
                  <a:pt x="2053857" y="184803"/>
                </a:cubicBezTo>
                <a:cubicBezTo>
                  <a:pt x="1963935" y="-43474"/>
                  <a:pt x="2156229" y="14632"/>
                  <a:pt x="1846345" y="21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 rot="20160100">
            <a:off x="6411667" y="3875583"/>
            <a:ext cx="2049451" cy="780373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" name="Freeform 233"/>
          <p:cNvSpPr/>
          <p:nvPr/>
        </p:nvSpPr>
        <p:spPr>
          <a:xfrm>
            <a:off x="4679264" y="560000"/>
            <a:ext cx="1581066" cy="1804539"/>
          </a:xfrm>
          <a:custGeom>
            <a:avLst/>
            <a:gdLst>
              <a:gd name="connsiteX0" fmla="*/ 1122761 w 1581066"/>
              <a:gd name="connsiteY0" fmla="*/ 1747675 h 1804539"/>
              <a:gd name="connsiteX1" fmla="*/ 1355174 w 1581066"/>
              <a:gd name="connsiteY1" fmla="*/ 1598257 h 1804539"/>
              <a:gd name="connsiteX2" fmla="*/ 1579287 w 1581066"/>
              <a:gd name="connsiteY2" fmla="*/ 278400 h 1804539"/>
              <a:gd name="connsiteX3" fmla="*/ 1380076 w 1581066"/>
              <a:gd name="connsiteY3" fmla="*/ 45972 h 1804539"/>
              <a:gd name="connsiteX4" fmla="*/ 276114 w 1581066"/>
              <a:gd name="connsiteY4" fmla="*/ 21069 h 1804539"/>
              <a:gd name="connsiteX5" fmla="*/ 43701 w 1581066"/>
              <a:gd name="connsiteY5" fmla="*/ 286701 h 1804539"/>
              <a:gd name="connsiteX6" fmla="*/ 110104 w 1581066"/>
              <a:gd name="connsiteY6" fmla="*/ 1058693 h 1804539"/>
              <a:gd name="connsiteX7" fmla="*/ 1122761 w 1581066"/>
              <a:gd name="connsiteY7" fmla="*/ 1747675 h 18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066" h="1804539">
                <a:moveTo>
                  <a:pt x="1122761" y="1747675"/>
                </a:moveTo>
                <a:cubicBezTo>
                  <a:pt x="1330273" y="1837602"/>
                  <a:pt x="1279086" y="1843136"/>
                  <a:pt x="1355174" y="1598257"/>
                </a:cubicBezTo>
                <a:cubicBezTo>
                  <a:pt x="1431262" y="1353378"/>
                  <a:pt x="1575137" y="537114"/>
                  <a:pt x="1579287" y="278400"/>
                </a:cubicBezTo>
                <a:cubicBezTo>
                  <a:pt x="1583437" y="19686"/>
                  <a:pt x="1597271" y="88860"/>
                  <a:pt x="1380076" y="45972"/>
                </a:cubicBezTo>
                <a:cubicBezTo>
                  <a:pt x="1162881" y="3084"/>
                  <a:pt x="498843" y="-19053"/>
                  <a:pt x="276114" y="21069"/>
                </a:cubicBezTo>
                <a:cubicBezTo>
                  <a:pt x="53385" y="61191"/>
                  <a:pt x="71369" y="113764"/>
                  <a:pt x="43701" y="286701"/>
                </a:cubicBezTo>
                <a:cubicBezTo>
                  <a:pt x="16033" y="459638"/>
                  <a:pt x="-66973" y="813814"/>
                  <a:pt x="110104" y="1058693"/>
                </a:cubicBezTo>
                <a:cubicBezTo>
                  <a:pt x="287180" y="1303572"/>
                  <a:pt x="915249" y="1657748"/>
                  <a:pt x="1122761" y="1747675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387812" y="850203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605381" y="453892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" name="Freeform 231"/>
          <p:cNvSpPr/>
          <p:nvPr/>
        </p:nvSpPr>
        <p:spPr>
          <a:xfrm>
            <a:off x="4605675" y="2604271"/>
            <a:ext cx="2477353" cy="2034854"/>
          </a:xfrm>
          <a:custGeom>
            <a:avLst/>
            <a:gdLst>
              <a:gd name="connsiteX0" fmla="*/ 947336 w 2477353"/>
              <a:gd name="connsiteY0" fmla="*/ 2027681 h 2034854"/>
              <a:gd name="connsiteX1" fmla="*/ 2350115 w 2477353"/>
              <a:gd name="connsiteY1" fmla="*/ 848940 h 2034854"/>
              <a:gd name="connsiteX2" fmla="*/ 2308613 w 2477353"/>
              <a:gd name="connsiteY2" fmla="*/ 500299 h 2034854"/>
              <a:gd name="connsiteX3" fmla="*/ 1437064 w 2477353"/>
              <a:gd name="connsiteY3" fmla="*/ 2239 h 2034854"/>
              <a:gd name="connsiteX4" fmla="*/ 316501 w 2477353"/>
              <a:gd name="connsiteY4" fmla="*/ 359182 h 2034854"/>
              <a:gd name="connsiteX5" fmla="*/ 34285 w 2477353"/>
              <a:gd name="connsiteY5" fmla="*/ 1297194 h 2034854"/>
              <a:gd name="connsiteX6" fmla="*/ 947336 w 2477353"/>
              <a:gd name="connsiteY6" fmla="*/ 2027681 h 20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7353" h="2034854">
                <a:moveTo>
                  <a:pt x="947336" y="2027681"/>
                </a:moveTo>
                <a:cubicBezTo>
                  <a:pt x="1333308" y="1952972"/>
                  <a:pt x="2123236" y="1103504"/>
                  <a:pt x="2350115" y="848940"/>
                </a:cubicBezTo>
                <a:cubicBezTo>
                  <a:pt x="2576995" y="594376"/>
                  <a:pt x="2460788" y="641416"/>
                  <a:pt x="2308613" y="500299"/>
                </a:cubicBezTo>
                <a:cubicBezTo>
                  <a:pt x="2156438" y="359182"/>
                  <a:pt x="1769083" y="25758"/>
                  <a:pt x="1437064" y="2239"/>
                </a:cubicBezTo>
                <a:cubicBezTo>
                  <a:pt x="1105045" y="-21280"/>
                  <a:pt x="550297" y="143356"/>
                  <a:pt x="316501" y="359182"/>
                </a:cubicBezTo>
                <a:cubicBezTo>
                  <a:pt x="82705" y="575008"/>
                  <a:pt x="-72238" y="1019111"/>
                  <a:pt x="34285" y="1297194"/>
                </a:cubicBezTo>
                <a:cubicBezTo>
                  <a:pt x="140808" y="1575277"/>
                  <a:pt x="561364" y="2102390"/>
                  <a:pt x="947336" y="20276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" name="Freeform 230"/>
          <p:cNvSpPr/>
          <p:nvPr/>
        </p:nvSpPr>
        <p:spPr>
          <a:xfrm>
            <a:off x="3180946" y="3202980"/>
            <a:ext cx="1289445" cy="1414386"/>
          </a:xfrm>
          <a:custGeom>
            <a:avLst/>
            <a:gdLst>
              <a:gd name="connsiteX0" fmla="*/ 853080 w 1289445"/>
              <a:gd name="connsiteY0" fmla="*/ 9503 h 1414386"/>
              <a:gd name="connsiteX1" fmla="*/ 81137 w 1289445"/>
              <a:gd name="connsiteY1" fmla="*/ 640378 h 1414386"/>
              <a:gd name="connsiteX2" fmla="*/ 130940 w 1289445"/>
              <a:gd name="connsiteY2" fmla="*/ 889407 h 1414386"/>
              <a:gd name="connsiteX3" fmla="*/ 1035690 w 1289445"/>
              <a:gd name="connsiteY3" fmla="*/ 1395768 h 1414386"/>
              <a:gd name="connsiteX4" fmla="*/ 1284704 w 1289445"/>
              <a:gd name="connsiteY4" fmla="*/ 1179942 h 1414386"/>
              <a:gd name="connsiteX5" fmla="*/ 853080 w 1289445"/>
              <a:gd name="connsiteY5" fmla="*/ 9503 h 141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445" h="1414386">
                <a:moveTo>
                  <a:pt x="853080" y="9503"/>
                </a:moveTo>
                <a:cubicBezTo>
                  <a:pt x="652485" y="-80424"/>
                  <a:pt x="201494" y="493727"/>
                  <a:pt x="81137" y="640378"/>
                </a:cubicBezTo>
                <a:cubicBezTo>
                  <a:pt x="-39220" y="787029"/>
                  <a:pt x="-28152" y="763509"/>
                  <a:pt x="130940" y="889407"/>
                </a:cubicBezTo>
                <a:cubicBezTo>
                  <a:pt x="290032" y="1015305"/>
                  <a:pt x="843396" y="1347345"/>
                  <a:pt x="1035690" y="1395768"/>
                </a:cubicBezTo>
                <a:cubicBezTo>
                  <a:pt x="1227984" y="1444191"/>
                  <a:pt x="1310989" y="1406836"/>
                  <a:pt x="1284704" y="1179942"/>
                </a:cubicBezTo>
                <a:cubicBezTo>
                  <a:pt x="1258419" y="953048"/>
                  <a:pt x="1053675" y="99430"/>
                  <a:pt x="853080" y="9503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2391188" y="4359555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520181" y="2256708"/>
            <a:ext cx="2882502" cy="2469194"/>
          </a:xfrm>
          <a:custGeom>
            <a:avLst/>
            <a:gdLst>
              <a:gd name="connsiteX0" fmla="*/ 907499 w 2882502"/>
              <a:gd name="connsiteY0" fmla="*/ 2325438 h 2469194"/>
              <a:gd name="connsiteX1" fmla="*/ 2741902 w 2882502"/>
              <a:gd name="connsiteY1" fmla="*/ 856163 h 2469194"/>
              <a:gd name="connsiteX2" fmla="*/ 2617395 w 2882502"/>
              <a:gd name="connsiteY2" fmla="*/ 590531 h 2469194"/>
              <a:gd name="connsiteX3" fmla="*/ 1505133 w 2882502"/>
              <a:gd name="connsiteY3" fmla="*/ 1161 h 2469194"/>
              <a:gd name="connsiteX4" fmla="*/ 135556 w 2882502"/>
              <a:gd name="connsiteY4" fmla="*/ 756551 h 2469194"/>
              <a:gd name="connsiteX5" fmla="*/ 94053 w 2882502"/>
              <a:gd name="connsiteY5" fmla="*/ 1130095 h 2469194"/>
              <a:gd name="connsiteX6" fmla="*/ 525678 w 2882502"/>
              <a:gd name="connsiteY6" fmla="*/ 2275632 h 2469194"/>
              <a:gd name="connsiteX7" fmla="*/ 907499 w 2882502"/>
              <a:gd name="connsiteY7" fmla="*/ 2325438 h 246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2502" h="2469194">
                <a:moveTo>
                  <a:pt x="907499" y="2325438"/>
                </a:moveTo>
                <a:cubicBezTo>
                  <a:pt x="1276870" y="2088860"/>
                  <a:pt x="2456919" y="1145314"/>
                  <a:pt x="2741902" y="856163"/>
                </a:cubicBezTo>
                <a:cubicBezTo>
                  <a:pt x="3026885" y="567012"/>
                  <a:pt x="2823523" y="733031"/>
                  <a:pt x="2617395" y="590531"/>
                </a:cubicBezTo>
                <a:cubicBezTo>
                  <a:pt x="2411267" y="448031"/>
                  <a:pt x="1918773" y="-26509"/>
                  <a:pt x="1505133" y="1161"/>
                </a:cubicBezTo>
                <a:cubicBezTo>
                  <a:pt x="1091493" y="28831"/>
                  <a:pt x="370736" y="568395"/>
                  <a:pt x="135556" y="756551"/>
                </a:cubicBezTo>
                <a:cubicBezTo>
                  <a:pt x="-99624" y="944707"/>
                  <a:pt x="29033" y="876915"/>
                  <a:pt x="94053" y="1130095"/>
                </a:cubicBezTo>
                <a:cubicBezTo>
                  <a:pt x="159073" y="1383275"/>
                  <a:pt x="387337" y="2072258"/>
                  <a:pt x="525678" y="2275632"/>
                </a:cubicBezTo>
                <a:cubicBezTo>
                  <a:pt x="664019" y="2479006"/>
                  <a:pt x="538128" y="2562016"/>
                  <a:pt x="907499" y="2325438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" name="Freeform 224"/>
          <p:cNvSpPr/>
          <p:nvPr/>
        </p:nvSpPr>
        <p:spPr>
          <a:xfrm>
            <a:off x="3409832" y="1896692"/>
            <a:ext cx="1429206" cy="1133093"/>
          </a:xfrm>
          <a:custGeom>
            <a:avLst/>
            <a:gdLst>
              <a:gd name="connsiteX0" fmla="*/ 34861 w 1429206"/>
              <a:gd name="connsiteY0" fmla="*/ 186856 h 1133093"/>
              <a:gd name="connsiteX1" fmla="*/ 665696 w 1429206"/>
              <a:gd name="connsiteY1" fmla="*/ 1050159 h 1133093"/>
              <a:gd name="connsiteX2" fmla="*/ 914710 w 1429206"/>
              <a:gd name="connsiteY2" fmla="*/ 1016955 h 1133093"/>
              <a:gd name="connsiteX3" fmla="*/ 1387837 w 1429206"/>
              <a:gd name="connsiteY3" fmla="*/ 327973 h 1133093"/>
              <a:gd name="connsiteX4" fmla="*/ 1271630 w 1429206"/>
              <a:gd name="connsiteY4" fmla="*/ 37438 h 1133093"/>
              <a:gd name="connsiteX5" fmla="*/ 209171 w 1429206"/>
              <a:gd name="connsiteY5" fmla="*/ 20836 h 1133093"/>
              <a:gd name="connsiteX6" fmla="*/ 34861 w 1429206"/>
              <a:gd name="connsiteY6" fmla="*/ 186856 h 113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06" h="1133093">
                <a:moveTo>
                  <a:pt x="34861" y="186856"/>
                </a:moveTo>
                <a:cubicBezTo>
                  <a:pt x="110948" y="358410"/>
                  <a:pt x="519055" y="911809"/>
                  <a:pt x="665696" y="1050159"/>
                </a:cubicBezTo>
                <a:cubicBezTo>
                  <a:pt x="812337" y="1188509"/>
                  <a:pt x="794353" y="1137319"/>
                  <a:pt x="914710" y="1016955"/>
                </a:cubicBezTo>
                <a:cubicBezTo>
                  <a:pt x="1035067" y="896591"/>
                  <a:pt x="1328350" y="491226"/>
                  <a:pt x="1387837" y="327973"/>
                </a:cubicBezTo>
                <a:cubicBezTo>
                  <a:pt x="1447324" y="164720"/>
                  <a:pt x="1468074" y="88627"/>
                  <a:pt x="1271630" y="37438"/>
                </a:cubicBezTo>
                <a:cubicBezTo>
                  <a:pt x="1075186" y="-13751"/>
                  <a:pt x="415299" y="-5450"/>
                  <a:pt x="209171" y="20836"/>
                </a:cubicBezTo>
                <a:cubicBezTo>
                  <a:pt x="3043" y="47122"/>
                  <a:pt x="-41226" y="15302"/>
                  <a:pt x="34861" y="186856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90278" y="747807"/>
            <a:ext cx="1333460" cy="1200517"/>
          </a:xfrm>
          <a:custGeom>
            <a:avLst/>
            <a:gdLst>
              <a:gd name="connsiteX0" fmla="*/ 257965 w 1333460"/>
              <a:gd name="connsiteY0" fmla="*/ 1045207 h 1200517"/>
              <a:gd name="connsiteX1" fmla="*/ 382472 w 1333460"/>
              <a:gd name="connsiteY1" fmla="*/ 1194624 h 1200517"/>
              <a:gd name="connsiteX2" fmla="*/ 589983 w 1333460"/>
              <a:gd name="connsiteY2" fmla="*/ 1119915 h 1200517"/>
              <a:gd name="connsiteX3" fmla="*/ 1254021 w 1333460"/>
              <a:gd name="connsiteY3" fmla="*/ 671662 h 1200517"/>
              <a:gd name="connsiteX4" fmla="*/ 1312124 w 1333460"/>
              <a:gd name="connsiteY4" fmla="*/ 472438 h 1200517"/>
              <a:gd name="connsiteX5" fmla="*/ 1171016 w 1333460"/>
              <a:gd name="connsiteY5" fmla="*/ 364525 h 1200517"/>
              <a:gd name="connsiteX6" fmla="*/ 216462 w 1333460"/>
              <a:gd name="connsiteY6" fmla="*/ 24185 h 1200517"/>
              <a:gd name="connsiteX7" fmla="*/ 650 w 1333460"/>
              <a:gd name="connsiteY7" fmla="*/ 140399 h 1200517"/>
              <a:gd name="connsiteX8" fmla="*/ 257965 w 1333460"/>
              <a:gd name="connsiteY8" fmla="*/ 1045207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460" h="1200517">
                <a:moveTo>
                  <a:pt x="257965" y="1045207"/>
                </a:moveTo>
                <a:cubicBezTo>
                  <a:pt x="321602" y="1220911"/>
                  <a:pt x="327136" y="1182173"/>
                  <a:pt x="382472" y="1194624"/>
                </a:cubicBezTo>
                <a:cubicBezTo>
                  <a:pt x="437808" y="1207075"/>
                  <a:pt x="444725" y="1207075"/>
                  <a:pt x="589983" y="1119915"/>
                </a:cubicBezTo>
                <a:cubicBezTo>
                  <a:pt x="735241" y="1032755"/>
                  <a:pt x="1133664" y="779575"/>
                  <a:pt x="1254021" y="671662"/>
                </a:cubicBezTo>
                <a:cubicBezTo>
                  <a:pt x="1374378" y="563749"/>
                  <a:pt x="1325958" y="523627"/>
                  <a:pt x="1312124" y="472438"/>
                </a:cubicBezTo>
                <a:cubicBezTo>
                  <a:pt x="1298290" y="421249"/>
                  <a:pt x="1353626" y="439234"/>
                  <a:pt x="1171016" y="364525"/>
                </a:cubicBezTo>
                <a:cubicBezTo>
                  <a:pt x="988406" y="289816"/>
                  <a:pt x="411523" y="61539"/>
                  <a:pt x="216462" y="24185"/>
                </a:cubicBezTo>
                <a:cubicBezTo>
                  <a:pt x="21401" y="-13169"/>
                  <a:pt x="-4884" y="-28388"/>
                  <a:pt x="650" y="140399"/>
                </a:cubicBezTo>
                <a:cubicBezTo>
                  <a:pt x="6184" y="309186"/>
                  <a:pt x="194328" y="869503"/>
                  <a:pt x="257965" y="1045207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55701" y="757950"/>
            <a:ext cx="1583684" cy="1495413"/>
          </a:xfrm>
          <a:custGeom>
            <a:avLst/>
            <a:gdLst>
              <a:gd name="connsiteX0" fmla="*/ 34026 w 1583684"/>
              <a:gd name="connsiteY0" fmla="*/ 1317297 h 1495413"/>
              <a:gd name="connsiteX1" fmla="*/ 175134 w 1583684"/>
              <a:gd name="connsiteY1" fmla="*/ 1450113 h 1495413"/>
              <a:gd name="connsiteX2" fmla="*/ 1428505 w 1583684"/>
              <a:gd name="connsiteY2" fmla="*/ 918850 h 1495413"/>
              <a:gd name="connsiteX3" fmla="*/ 1486608 w 1583684"/>
              <a:gd name="connsiteY3" fmla="*/ 719626 h 1495413"/>
              <a:gd name="connsiteX4" fmla="*/ 722965 w 1583684"/>
              <a:gd name="connsiteY4" fmla="*/ 72149 h 1495413"/>
              <a:gd name="connsiteX5" fmla="*/ 548655 w 1583684"/>
              <a:gd name="connsiteY5" fmla="*/ 22343 h 1495413"/>
              <a:gd name="connsiteX6" fmla="*/ 407547 w 1583684"/>
              <a:gd name="connsiteY6" fmla="*/ 130256 h 1495413"/>
              <a:gd name="connsiteX7" fmla="*/ 34026 w 1583684"/>
              <a:gd name="connsiteY7" fmla="*/ 1317297 h 14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684" h="1495413">
                <a:moveTo>
                  <a:pt x="34026" y="1317297"/>
                </a:moveTo>
                <a:cubicBezTo>
                  <a:pt x="-4710" y="1537273"/>
                  <a:pt x="-57279" y="1516521"/>
                  <a:pt x="175134" y="1450113"/>
                </a:cubicBezTo>
                <a:cubicBezTo>
                  <a:pt x="407547" y="1383705"/>
                  <a:pt x="1209926" y="1040598"/>
                  <a:pt x="1428505" y="918850"/>
                </a:cubicBezTo>
                <a:cubicBezTo>
                  <a:pt x="1647084" y="797102"/>
                  <a:pt x="1604198" y="860743"/>
                  <a:pt x="1486608" y="719626"/>
                </a:cubicBezTo>
                <a:cubicBezTo>
                  <a:pt x="1369018" y="578509"/>
                  <a:pt x="879290" y="188363"/>
                  <a:pt x="722965" y="72149"/>
                </a:cubicBezTo>
                <a:cubicBezTo>
                  <a:pt x="566640" y="-44065"/>
                  <a:pt x="601225" y="12659"/>
                  <a:pt x="548655" y="22343"/>
                </a:cubicBezTo>
                <a:cubicBezTo>
                  <a:pt x="496085" y="32027"/>
                  <a:pt x="489168" y="-78652"/>
                  <a:pt x="407547" y="130256"/>
                </a:cubicBezTo>
                <a:cubicBezTo>
                  <a:pt x="325926" y="339164"/>
                  <a:pt x="72762" y="1097321"/>
                  <a:pt x="34026" y="1317297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8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Straight Connector 266"/>
          <p:cNvCxnSpPr/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/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/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/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/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/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/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7" name="Freeform 236"/>
          <p:cNvSpPr/>
          <p:nvPr/>
        </p:nvSpPr>
        <p:spPr>
          <a:xfrm>
            <a:off x="6221707" y="1525201"/>
            <a:ext cx="2397030" cy="1642001"/>
          </a:xfrm>
          <a:custGeom>
            <a:avLst/>
            <a:gdLst>
              <a:gd name="connsiteX0" fmla="*/ 1846345 w 2397030"/>
              <a:gd name="connsiteY0" fmla="*/ 2181 h 1642001"/>
              <a:gd name="connsiteX1" fmla="*/ 194553 w 2397030"/>
              <a:gd name="connsiteY1" fmla="*/ 110094 h 1642001"/>
              <a:gd name="connsiteX2" fmla="*/ 119848 w 2397030"/>
              <a:gd name="connsiteY2" fmla="*/ 475337 h 1642001"/>
              <a:gd name="connsiteX3" fmla="*/ 983097 w 2397030"/>
              <a:gd name="connsiteY3" fmla="*/ 1114513 h 1642001"/>
              <a:gd name="connsiteX4" fmla="*/ 2186664 w 2397030"/>
              <a:gd name="connsiteY4" fmla="*/ 1629175 h 1642001"/>
              <a:gd name="connsiteX5" fmla="*/ 2385875 w 2397030"/>
              <a:gd name="connsiteY5" fmla="*/ 1371844 h 1642001"/>
              <a:gd name="connsiteX6" fmla="*/ 2053857 w 2397030"/>
              <a:gd name="connsiteY6" fmla="*/ 184803 h 1642001"/>
              <a:gd name="connsiteX7" fmla="*/ 1846345 w 2397030"/>
              <a:gd name="connsiteY7" fmla="*/ 2181 h 16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030" h="1642001">
                <a:moveTo>
                  <a:pt x="1846345" y="2181"/>
                </a:moveTo>
                <a:cubicBezTo>
                  <a:pt x="1536461" y="-10270"/>
                  <a:pt x="482303" y="31235"/>
                  <a:pt x="194553" y="110094"/>
                </a:cubicBezTo>
                <a:cubicBezTo>
                  <a:pt x="-93197" y="188953"/>
                  <a:pt x="-11576" y="307934"/>
                  <a:pt x="119848" y="475337"/>
                </a:cubicBezTo>
                <a:cubicBezTo>
                  <a:pt x="251272" y="642740"/>
                  <a:pt x="638628" y="922207"/>
                  <a:pt x="983097" y="1114513"/>
                </a:cubicBezTo>
                <a:cubicBezTo>
                  <a:pt x="1327566" y="1306819"/>
                  <a:pt x="1952868" y="1586287"/>
                  <a:pt x="2186664" y="1629175"/>
                </a:cubicBezTo>
                <a:cubicBezTo>
                  <a:pt x="2420460" y="1672064"/>
                  <a:pt x="2408009" y="1612573"/>
                  <a:pt x="2385875" y="1371844"/>
                </a:cubicBezTo>
                <a:cubicBezTo>
                  <a:pt x="2363741" y="1131115"/>
                  <a:pt x="2143779" y="413080"/>
                  <a:pt x="2053857" y="184803"/>
                </a:cubicBezTo>
                <a:cubicBezTo>
                  <a:pt x="1963935" y="-43474"/>
                  <a:pt x="2156229" y="14632"/>
                  <a:pt x="1846345" y="2181"/>
                </a:cubicBezTo>
                <a:close/>
              </a:path>
            </a:pathLst>
          </a:custGeom>
          <a:solidFill>
            <a:srgbClr val="FFB81C"/>
          </a:solidFill>
          <a:ln w="5715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 rot="20160100">
            <a:off x="6411667" y="3875583"/>
            <a:ext cx="2049451" cy="780373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" name="Freeform 233"/>
          <p:cNvSpPr/>
          <p:nvPr/>
        </p:nvSpPr>
        <p:spPr>
          <a:xfrm>
            <a:off x="4679264" y="560000"/>
            <a:ext cx="1581066" cy="1804539"/>
          </a:xfrm>
          <a:custGeom>
            <a:avLst/>
            <a:gdLst>
              <a:gd name="connsiteX0" fmla="*/ 1122761 w 1581066"/>
              <a:gd name="connsiteY0" fmla="*/ 1747675 h 1804539"/>
              <a:gd name="connsiteX1" fmla="*/ 1355174 w 1581066"/>
              <a:gd name="connsiteY1" fmla="*/ 1598257 h 1804539"/>
              <a:gd name="connsiteX2" fmla="*/ 1579287 w 1581066"/>
              <a:gd name="connsiteY2" fmla="*/ 278400 h 1804539"/>
              <a:gd name="connsiteX3" fmla="*/ 1380076 w 1581066"/>
              <a:gd name="connsiteY3" fmla="*/ 45972 h 1804539"/>
              <a:gd name="connsiteX4" fmla="*/ 276114 w 1581066"/>
              <a:gd name="connsiteY4" fmla="*/ 21069 h 1804539"/>
              <a:gd name="connsiteX5" fmla="*/ 43701 w 1581066"/>
              <a:gd name="connsiteY5" fmla="*/ 286701 h 1804539"/>
              <a:gd name="connsiteX6" fmla="*/ 110104 w 1581066"/>
              <a:gd name="connsiteY6" fmla="*/ 1058693 h 1804539"/>
              <a:gd name="connsiteX7" fmla="*/ 1122761 w 1581066"/>
              <a:gd name="connsiteY7" fmla="*/ 1747675 h 18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066" h="1804539">
                <a:moveTo>
                  <a:pt x="1122761" y="1747675"/>
                </a:moveTo>
                <a:cubicBezTo>
                  <a:pt x="1330273" y="1837602"/>
                  <a:pt x="1279086" y="1843136"/>
                  <a:pt x="1355174" y="1598257"/>
                </a:cubicBezTo>
                <a:cubicBezTo>
                  <a:pt x="1431262" y="1353378"/>
                  <a:pt x="1575137" y="537114"/>
                  <a:pt x="1579287" y="278400"/>
                </a:cubicBezTo>
                <a:cubicBezTo>
                  <a:pt x="1583437" y="19686"/>
                  <a:pt x="1597271" y="88860"/>
                  <a:pt x="1380076" y="45972"/>
                </a:cubicBezTo>
                <a:cubicBezTo>
                  <a:pt x="1162881" y="3084"/>
                  <a:pt x="498843" y="-19053"/>
                  <a:pt x="276114" y="21069"/>
                </a:cubicBezTo>
                <a:cubicBezTo>
                  <a:pt x="53385" y="61191"/>
                  <a:pt x="71369" y="113764"/>
                  <a:pt x="43701" y="286701"/>
                </a:cubicBezTo>
                <a:cubicBezTo>
                  <a:pt x="16033" y="459638"/>
                  <a:pt x="-66973" y="813814"/>
                  <a:pt x="110104" y="1058693"/>
                </a:cubicBezTo>
                <a:cubicBezTo>
                  <a:pt x="287180" y="1303572"/>
                  <a:pt x="915249" y="1657748"/>
                  <a:pt x="1122761" y="1747675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387812" y="850203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605381" y="453892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" name="Freeform 231"/>
          <p:cNvSpPr/>
          <p:nvPr/>
        </p:nvSpPr>
        <p:spPr>
          <a:xfrm>
            <a:off x="4605675" y="2604271"/>
            <a:ext cx="2477353" cy="2034854"/>
          </a:xfrm>
          <a:custGeom>
            <a:avLst/>
            <a:gdLst>
              <a:gd name="connsiteX0" fmla="*/ 947336 w 2477353"/>
              <a:gd name="connsiteY0" fmla="*/ 2027681 h 2034854"/>
              <a:gd name="connsiteX1" fmla="*/ 2350115 w 2477353"/>
              <a:gd name="connsiteY1" fmla="*/ 848940 h 2034854"/>
              <a:gd name="connsiteX2" fmla="*/ 2308613 w 2477353"/>
              <a:gd name="connsiteY2" fmla="*/ 500299 h 2034854"/>
              <a:gd name="connsiteX3" fmla="*/ 1437064 w 2477353"/>
              <a:gd name="connsiteY3" fmla="*/ 2239 h 2034854"/>
              <a:gd name="connsiteX4" fmla="*/ 316501 w 2477353"/>
              <a:gd name="connsiteY4" fmla="*/ 359182 h 2034854"/>
              <a:gd name="connsiteX5" fmla="*/ 34285 w 2477353"/>
              <a:gd name="connsiteY5" fmla="*/ 1297194 h 2034854"/>
              <a:gd name="connsiteX6" fmla="*/ 947336 w 2477353"/>
              <a:gd name="connsiteY6" fmla="*/ 2027681 h 20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7353" h="2034854">
                <a:moveTo>
                  <a:pt x="947336" y="2027681"/>
                </a:moveTo>
                <a:cubicBezTo>
                  <a:pt x="1333308" y="1952972"/>
                  <a:pt x="2123236" y="1103504"/>
                  <a:pt x="2350115" y="848940"/>
                </a:cubicBezTo>
                <a:cubicBezTo>
                  <a:pt x="2576995" y="594376"/>
                  <a:pt x="2460788" y="641416"/>
                  <a:pt x="2308613" y="500299"/>
                </a:cubicBezTo>
                <a:cubicBezTo>
                  <a:pt x="2156438" y="359182"/>
                  <a:pt x="1769083" y="25758"/>
                  <a:pt x="1437064" y="2239"/>
                </a:cubicBezTo>
                <a:cubicBezTo>
                  <a:pt x="1105045" y="-21280"/>
                  <a:pt x="550297" y="143356"/>
                  <a:pt x="316501" y="359182"/>
                </a:cubicBezTo>
                <a:cubicBezTo>
                  <a:pt x="82705" y="575008"/>
                  <a:pt x="-72238" y="1019111"/>
                  <a:pt x="34285" y="1297194"/>
                </a:cubicBezTo>
                <a:cubicBezTo>
                  <a:pt x="140808" y="1575277"/>
                  <a:pt x="561364" y="2102390"/>
                  <a:pt x="947336" y="20276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" name="Freeform 230"/>
          <p:cNvSpPr/>
          <p:nvPr/>
        </p:nvSpPr>
        <p:spPr>
          <a:xfrm>
            <a:off x="3180946" y="3202980"/>
            <a:ext cx="1289445" cy="1414386"/>
          </a:xfrm>
          <a:custGeom>
            <a:avLst/>
            <a:gdLst>
              <a:gd name="connsiteX0" fmla="*/ 853080 w 1289445"/>
              <a:gd name="connsiteY0" fmla="*/ 9503 h 1414386"/>
              <a:gd name="connsiteX1" fmla="*/ 81137 w 1289445"/>
              <a:gd name="connsiteY1" fmla="*/ 640378 h 1414386"/>
              <a:gd name="connsiteX2" fmla="*/ 130940 w 1289445"/>
              <a:gd name="connsiteY2" fmla="*/ 889407 h 1414386"/>
              <a:gd name="connsiteX3" fmla="*/ 1035690 w 1289445"/>
              <a:gd name="connsiteY3" fmla="*/ 1395768 h 1414386"/>
              <a:gd name="connsiteX4" fmla="*/ 1284704 w 1289445"/>
              <a:gd name="connsiteY4" fmla="*/ 1179942 h 1414386"/>
              <a:gd name="connsiteX5" fmla="*/ 853080 w 1289445"/>
              <a:gd name="connsiteY5" fmla="*/ 9503 h 141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445" h="1414386">
                <a:moveTo>
                  <a:pt x="853080" y="9503"/>
                </a:moveTo>
                <a:cubicBezTo>
                  <a:pt x="652485" y="-80424"/>
                  <a:pt x="201494" y="493727"/>
                  <a:pt x="81137" y="640378"/>
                </a:cubicBezTo>
                <a:cubicBezTo>
                  <a:pt x="-39220" y="787029"/>
                  <a:pt x="-28152" y="763509"/>
                  <a:pt x="130940" y="889407"/>
                </a:cubicBezTo>
                <a:cubicBezTo>
                  <a:pt x="290032" y="1015305"/>
                  <a:pt x="843396" y="1347345"/>
                  <a:pt x="1035690" y="1395768"/>
                </a:cubicBezTo>
                <a:cubicBezTo>
                  <a:pt x="1227984" y="1444191"/>
                  <a:pt x="1310989" y="1406836"/>
                  <a:pt x="1284704" y="1179942"/>
                </a:cubicBezTo>
                <a:cubicBezTo>
                  <a:pt x="1258419" y="953048"/>
                  <a:pt x="1053675" y="99430"/>
                  <a:pt x="853080" y="9503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2391188" y="4359555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520181" y="2256708"/>
            <a:ext cx="2882502" cy="2469194"/>
          </a:xfrm>
          <a:custGeom>
            <a:avLst/>
            <a:gdLst>
              <a:gd name="connsiteX0" fmla="*/ 907499 w 2882502"/>
              <a:gd name="connsiteY0" fmla="*/ 2325438 h 2469194"/>
              <a:gd name="connsiteX1" fmla="*/ 2741902 w 2882502"/>
              <a:gd name="connsiteY1" fmla="*/ 856163 h 2469194"/>
              <a:gd name="connsiteX2" fmla="*/ 2617395 w 2882502"/>
              <a:gd name="connsiteY2" fmla="*/ 590531 h 2469194"/>
              <a:gd name="connsiteX3" fmla="*/ 1505133 w 2882502"/>
              <a:gd name="connsiteY3" fmla="*/ 1161 h 2469194"/>
              <a:gd name="connsiteX4" fmla="*/ 135556 w 2882502"/>
              <a:gd name="connsiteY4" fmla="*/ 756551 h 2469194"/>
              <a:gd name="connsiteX5" fmla="*/ 94053 w 2882502"/>
              <a:gd name="connsiteY5" fmla="*/ 1130095 h 2469194"/>
              <a:gd name="connsiteX6" fmla="*/ 525678 w 2882502"/>
              <a:gd name="connsiteY6" fmla="*/ 2275632 h 2469194"/>
              <a:gd name="connsiteX7" fmla="*/ 907499 w 2882502"/>
              <a:gd name="connsiteY7" fmla="*/ 2325438 h 246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2502" h="2469194">
                <a:moveTo>
                  <a:pt x="907499" y="2325438"/>
                </a:moveTo>
                <a:cubicBezTo>
                  <a:pt x="1276870" y="2088860"/>
                  <a:pt x="2456919" y="1145314"/>
                  <a:pt x="2741902" y="856163"/>
                </a:cubicBezTo>
                <a:cubicBezTo>
                  <a:pt x="3026885" y="567012"/>
                  <a:pt x="2823523" y="733031"/>
                  <a:pt x="2617395" y="590531"/>
                </a:cubicBezTo>
                <a:cubicBezTo>
                  <a:pt x="2411267" y="448031"/>
                  <a:pt x="1918773" y="-26509"/>
                  <a:pt x="1505133" y="1161"/>
                </a:cubicBezTo>
                <a:cubicBezTo>
                  <a:pt x="1091493" y="28831"/>
                  <a:pt x="370736" y="568395"/>
                  <a:pt x="135556" y="756551"/>
                </a:cubicBezTo>
                <a:cubicBezTo>
                  <a:pt x="-99624" y="944707"/>
                  <a:pt x="29033" y="876915"/>
                  <a:pt x="94053" y="1130095"/>
                </a:cubicBezTo>
                <a:cubicBezTo>
                  <a:pt x="159073" y="1383275"/>
                  <a:pt x="387337" y="2072258"/>
                  <a:pt x="525678" y="2275632"/>
                </a:cubicBezTo>
                <a:cubicBezTo>
                  <a:pt x="664019" y="2479006"/>
                  <a:pt x="538128" y="2562016"/>
                  <a:pt x="907499" y="2325438"/>
                </a:cubicBezTo>
                <a:close/>
              </a:path>
            </a:pathLst>
          </a:custGeom>
          <a:solidFill>
            <a:srgbClr val="FFB81C"/>
          </a:solidFill>
          <a:ln w="5715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" name="Freeform 224"/>
          <p:cNvSpPr/>
          <p:nvPr/>
        </p:nvSpPr>
        <p:spPr>
          <a:xfrm>
            <a:off x="3409832" y="1896692"/>
            <a:ext cx="1429206" cy="1133093"/>
          </a:xfrm>
          <a:custGeom>
            <a:avLst/>
            <a:gdLst>
              <a:gd name="connsiteX0" fmla="*/ 34861 w 1429206"/>
              <a:gd name="connsiteY0" fmla="*/ 186856 h 1133093"/>
              <a:gd name="connsiteX1" fmla="*/ 665696 w 1429206"/>
              <a:gd name="connsiteY1" fmla="*/ 1050159 h 1133093"/>
              <a:gd name="connsiteX2" fmla="*/ 914710 w 1429206"/>
              <a:gd name="connsiteY2" fmla="*/ 1016955 h 1133093"/>
              <a:gd name="connsiteX3" fmla="*/ 1387837 w 1429206"/>
              <a:gd name="connsiteY3" fmla="*/ 327973 h 1133093"/>
              <a:gd name="connsiteX4" fmla="*/ 1271630 w 1429206"/>
              <a:gd name="connsiteY4" fmla="*/ 37438 h 1133093"/>
              <a:gd name="connsiteX5" fmla="*/ 209171 w 1429206"/>
              <a:gd name="connsiteY5" fmla="*/ 20836 h 1133093"/>
              <a:gd name="connsiteX6" fmla="*/ 34861 w 1429206"/>
              <a:gd name="connsiteY6" fmla="*/ 186856 h 113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06" h="1133093">
                <a:moveTo>
                  <a:pt x="34861" y="186856"/>
                </a:moveTo>
                <a:cubicBezTo>
                  <a:pt x="110948" y="358410"/>
                  <a:pt x="519055" y="911809"/>
                  <a:pt x="665696" y="1050159"/>
                </a:cubicBezTo>
                <a:cubicBezTo>
                  <a:pt x="812337" y="1188509"/>
                  <a:pt x="794353" y="1137319"/>
                  <a:pt x="914710" y="1016955"/>
                </a:cubicBezTo>
                <a:cubicBezTo>
                  <a:pt x="1035067" y="896591"/>
                  <a:pt x="1328350" y="491226"/>
                  <a:pt x="1387837" y="327973"/>
                </a:cubicBezTo>
                <a:cubicBezTo>
                  <a:pt x="1447324" y="164720"/>
                  <a:pt x="1468074" y="88627"/>
                  <a:pt x="1271630" y="37438"/>
                </a:cubicBezTo>
                <a:cubicBezTo>
                  <a:pt x="1075186" y="-13751"/>
                  <a:pt x="415299" y="-5450"/>
                  <a:pt x="209171" y="20836"/>
                </a:cubicBezTo>
                <a:cubicBezTo>
                  <a:pt x="3043" y="47122"/>
                  <a:pt x="-41226" y="15302"/>
                  <a:pt x="34861" y="186856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90278" y="747807"/>
            <a:ext cx="1333460" cy="1200517"/>
          </a:xfrm>
          <a:custGeom>
            <a:avLst/>
            <a:gdLst>
              <a:gd name="connsiteX0" fmla="*/ 257965 w 1333460"/>
              <a:gd name="connsiteY0" fmla="*/ 1045207 h 1200517"/>
              <a:gd name="connsiteX1" fmla="*/ 382472 w 1333460"/>
              <a:gd name="connsiteY1" fmla="*/ 1194624 h 1200517"/>
              <a:gd name="connsiteX2" fmla="*/ 589983 w 1333460"/>
              <a:gd name="connsiteY2" fmla="*/ 1119915 h 1200517"/>
              <a:gd name="connsiteX3" fmla="*/ 1254021 w 1333460"/>
              <a:gd name="connsiteY3" fmla="*/ 671662 h 1200517"/>
              <a:gd name="connsiteX4" fmla="*/ 1312124 w 1333460"/>
              <a:gd name="connsiteY4" fmla="*/ 472438 h 1200517"/>
              <a:gd name="connsiteX5" fmla="*/ 1171016 w 1333460"/>
              <a:gd name="connsiteY5" fmla="*/ 364525 h 1200517"/>
              <a:gd name="connsiteX6" fmla="*/ 216462 w 1333460"/>
              <a:gd name="connsiteY6" fmla="*/ 24185 h 1200517"/>
              <a:gd name="connsiteX7" fmla="*/ 650 w 1333460"/>
              <a:gd name="connsiteY7" fmla="*/ 140399 h 1200517"/>
              <a:gd name="connsiteX8" fmla="*/ 257965 w 1333460"/>
              <a:gd name="connsiteY8" fmla="*/ 1045207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460" h="1200517">
                <a:moveTo>
                  <a:pt x="257965" y="1045207"/>
                </a:moveTo>
                <a:cubicBezTo>
                  <a:pt x="321602" y="1220911"/>
                  <a:pt x="327136" y="1182173"/>
                  <a:pt x="382472" y="1194624"/>
                </a:cubicBezTo>
                <a:cubicBezTo>
                  <a:pt x="437808" y="1207075"/>
                  <a:pt x="444725" y="1207075"/>
                  <a:pt x="589983" y="1119915"/>
                </a:cubicBezTo>
                <a:cubicBezTo>
                  <a:pt x="735241" y="1032755"/>
                  <a:pt x="1133664" y="779575"/>
                  <a:pt x="1254021" y="671662"/>
                </a:cubicBezTo>
                <a:cubicBezTo>
                  <a:pt x="1374378" y="563749"/>
                  <a:pt x="1325958" y="523627"/>
                  <a:pt x="1312124" y="472438"/>
                </a:cubicBezTo>
                <a:cubicBezTo>
                  <a:pt x="1298290" y="421249"/>
                  <a:pt x="1353626" y="439234"/>
                  <a:pt x="1171016" y="364525"/>
                </a:cubicBezTo>
                <a:cubicBezTo>
                  <a:pt x="988406" y="289816"/>
                  <a:pt x="411523" y="61539"/>
                  <a:pt x="216462" y="24185"/>
                </a:cubicBezTo>
                <a:cubicBezTo>
                  <a:pt x="21401" y="-13169"/>
                  <a:pt x="-4884" y="-28388"/>
                  <a:pt x="650" y="140399"/>
                </a:cubicBezTo>
                <a:cubicBezTo>
                  <a:pt x="6184" y="309186"/>
                  <a:pt x="194328" y="869503"/>
                  <a:pt x="257965" y="1045207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55701" y="757950"/>
            <a:ext cx="1583684" cy="1495413"/>
          </a:xfrm>
          <a:custGeom>
            <a:avLst/>
            <a:gdLst>
              <a:gd name="connsiteX0" fmla="*/ 34026 w 1583684"/>
              <a:gd name="connsiteY0" fmla="*/ 1317297 h 1495413"/>
              <a:gd name="connsiteX1" fmla="*/ 175134 w 1583684"/>
              <a:gd name="connsiteY1" fmla="*/ 1450113 h 1495413"/>
              <a:gd name="connsiteX2" fmla="*/ 1428505 w 1583684"/>
              <a:gd name="connsiteY2" fmla="*/ 918850 h 1495413"/>
              <a:gd name="connsiteX3" fmla="*/ 1486608 w 1583684"/>
              <a:gd name="connsiteY3" fmla="*/ 719626 h 1495413"/>
              <a:gd name="connsiteX4" fmla="*/ 722965 w 1583684"/>
              <a:gd name="connsiteY4" fmla="*/ 72149 h 1495413"/>
              <a:gd name="connsiteX5" fmla="*/ 548655 w 1583684"/>
              <a:gd name="connsiteY5" fmla="*/ 22343 h 1495413"/>
              <a:gd name="connsiteX6" fmla="*/ 407547 w 1583684"/>
              <a:gd name="connsiteY6" fmla="*/ 130256 h 1495413"/>
              <a:gd name="connsiteX7" fmla="*/ 34026 w 1583684"/>
              <a:gd name="connsiteY7" fmla="*/ 1317297 h 14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684" h="1495413">
                <a:moveTo>
                  <a:pt x="34026" y="1317297"/>
                </a:moveTo>
                <a:cubicBezTo>
                  <a:pt x="-4710" y="1537273"/>
                  <a:pt x="-57279" y="1516521"/>
                  <a:pt x="175134" y="1450113"/>
                </a:cubicBezTo>
                <a:cubicBezTo>
                  <a:pt x="407547" y="1383705"/>
                  <a:pt x="1209926" y="1040598"/>
                  <a:pt x="1428505" y="918850"/>
                </a:cubicBezTo>
                <a:cubicBezTo>
                  <a:pt x="1647084" y="797102"/>
                  <a:pt x="1604198" y="860743"/>
                  <a:pt x="1486608" y="719626"/>
                </a:cubicBezTo>
                <a:cubicBezTo>
                  <a:pt x="1369018" y="578509"/>
                  <a:pt x="879290" y="188363"/>
                  <a:pt x="722965" y="72149"/>
                </a:cubicBezTo>
                <a:cubicBezTo>
                  <a:pt x="566640" y="-44065"/>
                  <a:pt x="601225" y="12659"/>
                  <a:pt x="548655" y="22343"/>
                </a:cubicBezTo>
                <a:cubicBezTo>
                  <a:pt x="496085" y="32027"/>
                  <a:pt x="489168" y="-78652"/>
                  <a:pt x="407547" y="130256"/>
                </a:cubicBezTo>
                <a:cubicBezTo>
                  <a:pt x="325926" y="339164"/>
                  <a:pt x="72762" y="1097321"/>
                  <a:pt x="34026" y="1317297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073787" y="2248295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37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Straight Connector 266"/>
          <p:cNvCxnSpPr/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/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/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/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/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/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/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7" name="Freeform 236"/>
          <p:cNvSpPr/>
          <p:nvPr/>
        </p:nvSpPr>
        <p:spPr>
          <a:xfrm>
            <a:off x="6221707" y="1525201"/>
            <a:ext cx="2397030" cy="1642001"/>
          </a:xfrm>
          <a:custGeom>
            <a:avLst/>
            <a:gdLst>
              <a:gd name="connsiteX0" fmla="*/ 1846345 w 2397030"/>
              <a:gd name="connsiteY0" fmla="*/ 2181 h 1642001"/>
              <a:gd name="connsiteX1" fmla="*/ 194553 w 2397030"/>
              <a:gd name="connsiteY1" fmla="*/ 110094 h 1642001"/>
              <a:gd name="connsiteX2" fmla="*/ 119848 w 2397030"/>
              <a:gd name="connsiteY2" fmla="*/ 475337 h 1642001"/>
              <a:gd name="connsiteX3" fmla="*/ 983097 w 2397030"/>
              <a:gd name="connsiteY3" fmla="*/ 1114513 h 1642001"/>
              <a:gd name="connsiteX4" fmla="*/ 2186664 w 2397030"/>
              <a:gd name="connsiteY4" fmla="*/ 1629175 h 1642001"/>
              <a:gd name="connsiteX5" fmla="*/ 2385875 w 2397030"/>
              <a:gd name="connsiteY5" fmla="*/ 1371844 h 1642001"/>
              <a:gd name="connsiteX6" fmla="*/ 2053857 w 2397030"/>
              <a:gd name="connsiteY6" fmla="*/ 184803 h 1642001"/>
              <a:gd name="connsiteX7" fmla="*/ 1846345 w 2397030"/>
              <a:gd name="connsiteY7" fmla="*/ 2181 h 16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030" h="1642001">
                <a:moveTo>
                  <a:pt x="1846345" y="2181"/>
                </a:moveTo>
                <a:cubicBezTo>
                  <a:pt x="1536461" y="-10270"/>
                  <a:pt x="482303" y="31235"/>
                  <a:pt x="194553" y="110094"/>
                </a:cubicBezTo>
                <a:cubicBezTo>
                  <a:pt x="-93197" y="188953"/>
                  <a:pt x="-11576" y="307934"/>
                  <a:pt x="119848" y="475337"/>
                </a:cubicBezTo>
                <a:cubicBezTo>
                  <a:pt x="251272" y="642740"/>
                  <a:pt x="638628" y="922207"/>
                  <a:pt x="983097" y="1114513"/>
                </a:cubicBezTo>
                <a:cubicBezTo>
                  <a:pt x="1327566" y="1306819"/>
                  <a:pt x="1952868" y="1586287"/>
                  <a:pt x="2186664" y="1629175"/>
                </a:cubicBezTo>
                <a:cubicBezTo>
                  <a:pt x="2420460" y="1672064"/>
                  <a:pt x="2408009" y="1612573"/>
                  <a:pt x="2385875" y="1371844"/>
                </a:cubicBezTo>
                <a:cubicBezTo>
                  <a:pt x="2363741" y="1131115"/>
                  <a:pt x="2143779" y="413080"/>
                  <a:pt x="2053857" y="184803"/>
                </a:cubicBezTo>
                <a:cubicBezTo>
                  <a:pt x="1963935" y="-43474"/>
                  <a:pt x="2156229" y="14632"/>
                  <a:pt x="1846345" y="2181"/>
                </a:cubicBezTo>
                <a:close/>
              </a:path>
            </a:pathLst>
          </a:custGeom>
          <a:solidFill>
            <a:srgbClr val="FFB81C"/>
          </a:solidFill>
          <a:ln w="5715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 rot="20160100">
            <a:off x="6411667" y="3875583"/>
            <a:ext cx="2049451" cy="780373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" name="Freeform 233"/>
          <p:cNvSpPr/>
          <p:nvPr/>
        </p:nvSpPr>
        <p:spPr>
          <a:xfrm>
            <a:off x="4679264" y="560000"/>
            <a:ext cx="1581066" cy="1804539"/>
          </a:xfrm>
          <a:custGeom>
            <a:avLst/>
            <a:gdLst>
              <a:gd name="connsiteX0" fmla="*/ 1122761 w 1581066"/>
              <a:gd name="connsiteY0" fmla="*/ 1747675 h 1804539"/>
              <a:gd name="connsiteX1" fmla="*/ 1355174 w 1581066"/>
              <a:gd name="connsiteY1" fmla="*/ 1598257 h 1804539"/>
              <a:gd name="connsiteX2" fmla="*/ 1579287 w 1581066"/>
              <a:gd name="connsiteY2" fmla="*/ 278400 h 1804539"/>
              <a:gd name="connsiteX3" fmla="*/ 1380076 w 1581066"/>
              <a:gd name="connsiteY3" fmla="*/ 45972 h 1804539"/>
              <a:gd name="connsiteX4" fmla="*/ 276114 w 1581066"/>
              <a:gd name="connsiteY4" fmla="*/ 21069 h 1804539"/>
              <a:gd name="connsiteX5" fmla="*/ 43701 w 1581066"/>
              <a:gd name="connsiteY5" fmla="*/ 286701 h 1804539"/>
              <a:gd name="connsiteX6" fmla="*/ 110104 w 1581066"/>
              <a:gd name="connsiteY6" fmla="*/ 1058693 h 1804539"/>
              <a:gd name="connsiteX7" fmla="*/ 1122761 w 1581066"/>
              <a:gd name="connsiteY7" fmla="*/ 1747675 h 18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066" h="1804539">
                <a:moveTo>
                  <a:pt x="1122761" y="1747675"/>
                </a:moveTo>
                <a:cubicBezTo>
                  <a:pt x="1330273" y="1837602"/>
                  <a:pt x="1279086" y="1843136"/>
                  <a:pt x="1355174" y="1598257"/>
                </a:cubicBezTo>
                <a:cubicBezTo>
                  <a:pt x="1431262" y="1353378"/>
                  <a:pt x="1575137" y="537114"/>
                  <a:pt x="1579287" y="278400"/>
                </a:cubicBezTo>
                <a:cubicBezTo>
                  <a:pt x="1583437" y="19686"/>
                  <a:pt x="1597271" y="88860"/>
                  <a:pt x="1380076" y="45972"/>
                </a:cubicBezTo>
                <a:cubicBezTo>
                  <a:pt x="1162881" y="3084"/>
                  <a:pt x="498843" y="-19053"/>
                  <a:pt x="276114" y="21069"/>
                </a:cubicBezTo>
                <a:cubicBezTo>
                  <a:pt x="53385" y="61191"/>
                  <a:pt x="71369" y="113764"/>
                  <a:pt x="43701" y="286701"/>
                </a:cubicBezTo>
                <a:cubicBezTo>
                  <a:pt x="16033" y="459638"/>
                  <a:pt x="-66973" y="813814"/>
                  <a:pt x="110104" y="1058693"/>
                </a:cubicBezTo>
                <a:cubicBezTo>
                  <a:pt x="287180" y="1303572"/>
                  <a:pt x="915249" y="1657748"/>
                  <a:pt x="1122761" y="1747675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387812" y="850203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605381" y="453892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" name="Freeform 231"/>
          <p:cNvSpPr/>
          <p:nvPr/>
        </p:nvSpPr>
        <p:spPr>
          <a:xfrm>
            <a:off x="4605675" y="2604271"/>
            <a:ext cx="2477353" cy="2034854"/>
          </a:xfrm>
          <a:custGeom>
            <a:avLst/>
            <a:gdLst>
              <a:gd name="connsiteX0" fmla="*/ 947336 w 2477353"/>
              <a:gd name="connsiteY0" fmla="*/ 2027681 h 2034854"/>
              <a:gd name="connsiteX1" fmla="*/ 2350115 w 2477353"/>
              <a:gd name="connsiteY1" fmla="*/ 848940 h 2034854"/>
              <a:gd name="connsiteX2" fmla="*/ 2308613 w 2477353"/>
              <a:gd name="connsiteY2" fmla="*/ 500299 h 2034854"/>
              <a:gd name="connsiteX3" fmla="*/ 1437064 w 2477353"/>
              <a:gd name="connsiteY3" fmla="*/ 2239 h 2034854"/>
              <a:gd name="connsiteX4" fmla="*/ 316501 w 2477353"/>
              <a:gd name="connsiteY4" fmla="*/ 359182 h 2034854"/>
              <a:gd name="connsiteX5" fmla="*/ 34285 w 2477353"/>
              <a:gd name="connsiteY5" fmla="*/ 1297194 h 2034854"/>
              <a:gd name="connsiteX6" fmla="*/ 947336 w 2477353"/>
              <a:gd name="connsiteY6" fmla="*/ 2027681 h 20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7353" h="2034854">
                <a:moveTo>
                  <a:pt x="947336" y="2027681"/>
                </a:moveTo>
                <a:cubicBezTo>
                  <a:pt x="1333308" y="1952972"/>
                  <a:pt x="2123236" y="1103504"/>
                  <a:pt x="2350115" y="848940"/>
                </a:cubicBezTo>
                <a:cubicBezTo>
                  <a:pt x="2576995" y="594376"/>
                  <a:pt x="2460788" y="641416"/>
                  <a:pt x="2308613" y="500299"/>
                </a:cubicBezTo>
                <a:cubicBezTo>
                  <a:pt x="2156438" y="359182"/>
                  <a:pt x="1769083" y="25758"/>
                  <a:pt x="1437064" y="2239"/>
                </a:cubicBezTo>
                <a:cubicBezTo>
                  <a:pt x="1105045" y="-21280"/>
                  <a:pt x="550297" y="143356"/>
                  <a:pt x="316501" y="359182"/>
                </a:cubicBezTo>
                <a:cubicBezTo>
                  <a:pt x="82705" y="575008"/>
                  <a:pt x="-72238" y="1019111"/>
                  <a:pt x="34285" y="1297194"/>
                </a:cubicBezTo>
                <a:cubicBezTo>
                  <a:pt x="140808" y="1575277"/>
                  <a:pt x="561364" y="2102390"/>
                  <a:pt x="947336" y="20276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" name="Freeform 230"/>
          <p:cNvSpPr/>
          <p:nvPr/>
        </p:nvSpPr>
        <p:spPr>
          <a:xfrm>
            <a:off x="3180946" y="3202980"/>
            <a:ext cx="1289445" cy="1414386"/>
          </a:xfrm>
          <a:custGeom>
            <a:avLst/>
            <a:gdLst>
              <a:gd name="connsiteX0" fmla="*/ 853080 w 1289445"/>
              <a:gd name="connsiteY0" fmla="*/ 9503 h 1414386"/>
              <a:gd name="connsiteX1" fmla="*/ 81137 w 1289445"/>
              <a:gd name="connsiteY1" fmla="*/ 640378 h 1414386"/>
              <a:gd name="connsiteX2" fmla="*/ 130940 w 1289445"/>
              <a:gd name="connsiteY2" fmla="*/ 889407 h 1414386"/>
              <a:gd name="connsiteX3" fmla="*/ 1035690 w 1289445"/>
              <a:gd name="connsiteY3" fmla="*/ 1395768 h 1414386"/>
              <a:gd name="connsiteX4" fmla="*/ 1284704 w 1289445"/>
              <a:gd name="connsiteY4" fmla="*/ 1179942 h 1414386"/>
              <a:gd name="connsiteX5" fmla="*/ 853080 w 1289445"/>
              <a:gd name="connsiteY5" fmla="*/ 9503 h 141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445" h="1414386">
                <a:moveTo>
                  <a:pt x="853080" y="9503"/>
                </a:moveTo>
                <a:cubicBezTo>
                  <a:pt x="652485" y="-80424"/>
                  <a:pt x="201494" y="493727"/>
                  <a:pt x="81137" y="640378"/>
                </a:cubicBezTo>
                <a:cubicBezTo>
                  <a:pt x="-39220" y="787029"/>
                  <a:pt x="-28152" y="763509"/>
                  <a:pt x="130940" y="889407"/>
                </a:cubicBezTo>
                <a:cubicBezTo>
                  <a:pt x="290032" y="1015305"/>
                  <a:pt x="843396" y="1347345"/>
                  <a:pt x="1035690" y="1395768"/>
                </a:cubicBezTo>
                <a:cubicBezTo>
                  <a:pt x="1227984" y="1444191"/>
                  <a:pt x="1310989" y="1406836"/>
                  <a:pt x="1284704" y="1179942"/>
                </a:cubicBezTo>
                <a:cubicBezTo>
                  <a:pt x="1258419" y="953048"/>
                  <a:pt x="1053675" y="99430"/>
                  <a:pt x="853080" y="9503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2391188" y="4359555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520181" y="2256708"/>
            <a:ext cx="2882502" cy="2469194"/>
          </a:xfrm>
          <a:custGeom>
            <a:avLst/>
            <a:gdLst>
              <a:gd name="connsiteX0" fmla="*/ 907499 w 2882502"/>
              <a:gd name="connsiteY0" fmla="*/ 2325438 h 2469194"/>
              <a:gd name="connsiteX1" fmla="*/ 2741902 w 2882502"/>
              <a:gd name="connsiteY1" fmla="*/ 856163 h 2469194"/>
              <a:gd name="connsiteX2" fmla="*/ 2617395 w 2882502"/>
              <a:gd name="connsiteY2" fmla="*/ 590531 h 2469194"/>
              <a:gd name="connsiteX3" fmla="*/ 1505133 w 2882502"/>
              <a:gd name="connsiteY3" fmla="*/ 1161 h 2469194"/>
              <a:gd name="connsiteX4" fmla="*/ 135556 w 2882502"/>
              <a:gd name="connsiteY4" fmla="*/ 756551 h 2469194"/>
              <a:gd name="connsiteX5" fmla="*/ 94053 w 2882502"/>
              <a:gd name="connsiteY5" fmla="*/ 1130095 h 2469194"/>
              <a:gd name="connsiteX6" fmla="*/ 525678 w 2882502"/>
              <a:gd name="connsiteY6" fmla="*/ 2275632 h 2469194"/>
              <a:gd name="connsiteX7" fmla="*/ 907499 w 2882502"/>
              <a:gd name="connsiteY7" fmla="*/ 2325438 h 246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2502" h="2469194">
                <a:moveTo>
                  <a:pt x="907499" y="2325438"/>
                </a:moveTo>
                <a:cubicBezTo>
                  <a:pt x="1276870" y="2088860"/>
                  <a:pt x="2456919" y="1145314"/>
                  <a:pt x="2741902" y="856163"/>
                </a:cubicBezTo>
                <a:cubicBezTo>
                  <a:pt x="3026885" y="567012"/>
                  <a:pt x="2823523" y="733031"/>
                  <a:pt x="2617395" y="590531"/>
                </a:cubicBezTo>
                <a:cubicBezTo>
                  <a:pt x="2411267" y="448031"/>
                  <a:pt x="1918773" y="-26509"/>
                  <a:pt x="1505133" y="1161"/>
                </a:cubicBezTo>
                <a:cubicBezTo>
                  <a:pt x="1091493" y="28831"/>
                  <a:pt x="370736" y="568395"/>
                  <a:pt x="135556" y="756551"/>
                </a:cubicBezTo>
                <a:cubicBezTo>
                  <a:pt x="-99624" y="944707"/>
                  <a:pt x="29033" y="876915"/>
                  <a:pt x="94053" y="1130095"/>
                </a:cubicBezTo>
                <a:cubicBezTo>
                  <a:pt x="159073" y="1383275"/>
                  <a:pt x="387337" y="2072258"/>
                  <a:pt x="525678" y="2275632"/>
                </a:cubicBezTo>
                <a:cubicBezTo>
                  <a:pt x="664019" y="2479006"/>
                  <a:pt x="538128" y="2562016"/>
                  <a:pt x="907499" y="2325438"/>
                </a:cubicBezTo>
                <a:close/>
              </a:path>
            </a:pathLst>
          </a:custGeom>
          <a:solidFill>
            <a:srgbClr val="FFB81C"/>
          </a:solidFill>
          <a:ln w="5715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" name="Freeform 224"/>
          <p:cNvSpPr/>
          <p:nvPr/>
        </p:nvSpPr>
        <p:spPr>
          <a:xfrm>
            <a:off x="3409832" y="1896692"/>
            <a:ext cx="1429206" cy="1133093"/>
          </a:xfrm>
          <a:custGeom>
            <a:avLst/>
            <a:gdLst>
              <a:gd name="connsiteX0" fmla="*/ 34861 w 1429206"/>
              <a:gd name="connsiteY0" fmla="*/ 186856 h 1133093"/>
              <a:gd name="connsiteX1" fmla="*/ 665696 w 1429206"/>
              <a:gd name="connsiteY1" fmla="*/ 1050159 h 1133093"/>
              <a:gd name="connsiteX2" fmla="*/ 914710 w 1429206"/>
              <a:gd name="connsiteY2" fmla="*/ 1016955 h 1133093"/>
              <a:gd name="connsiteX3" fmla="*/ 1387837 w 1429206"/>
              <a:gd name="connsiteY3" fmla="*/ 327973 h 1133093"/>
              <a:gd name="connsiteX4" fmla="*/ 1271630 w 1429206"/>
              <a:gd name="connsiteY4" fmla="*/ 37438 h 1133093"/>
              <a:gd name="connsiteX5" fmla="*/ 209171 w 1429206"/>
              <a:gd name="connsiteY5" fmla="*/ 20836 h 1133093"/>
              <a:gd name="connsiteX6" fmla="*/ 34861 w 1429206"/>
              <a:gd name="connsiteY6" fmla="*/ 186856 h 113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06" h="1133093">
                <a:moveTo>
                  <a:pt x="34861" y="186856"/>
                </a:moveTo>
                <a:cubicBezTo>
                  <a:pt x="110948" y="358410"/>
                  <a:pt x="519055" y="911809"/>
                  <a:pt x="665696" y="1050159"/>
                </a:cubicBezTo>
                <a:cubicBezTo>
                  <a:pt x="812337" y="1188509"/>
                  <a:pt x="794353" y="1137319"/>
                  <a:pt x="914710" y="1016955"/>
                </a:cubicBezTo>
                <a:cubicBezTo>
                  <a:pt x="1035067" y="896591"/>
                  <a:pt x="1328350" y="491226"/>
                  <a:pt x="1387837" y="327973"/>
                </a:cubicBezTo>
                <a:cubicBezTo>
                  <a:pt x="1447324" y="164720"/>
                  <a:pt x="1468074" y="88627"/>
                  <a:pt x="1271630" y="37438"/>
                </a:cubicBezTo>
                <a:cubicBezTo>
                  <a:pt x="1075186" y="-13751"/>
                  <a:pt x="415299" y="-5450"/>
                  <a:pt x="209171" y="20836"/>
                </a:cubicBezTo>
                <a:cubicBezTo>
                  <a:pt x="3043" y="47122"/>
                  <a:pt x="-41226" y="15302"/>
                  <a:pt x="34861" y="186856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90278" y="747807"/>
            <a:ext cx="1333460" cy="1200517"/>
          </a:xfrm>
          <a:custGeom>
            <a:avLst/>
            <a:gdLst>
              <a:gd name="connsiteX0" fmla="*/ 257965 w 1333460"/>
              <a:gd name="connsiteY0" fmla="*/ 1045207 h 1200517"/>
              <a:gd name="connsiteX1" fmla="*/ 382472 w 1333460"/>
              <a:gd name="connsiteY1" fmla="*/ 1194624 h 1200517"/>
              <a:gd name="connsiteX2" fmla="*/ 589983 w 1333460"/>
              <a:gd name="connsiteY2" fmla="*/ 1119915 h 1200517"/>
              <a:gd name="connsiteX3" fmla="*/ 1254021 w 1333460"/>
              <a:gd name="connsiteY3" fmla="*/ 671662 h 1200517"/>
              <a:gd name="connsiteX4" fmla="*/ 1312124 w 1333460"/>
              <a:gd name="connsiteY4" fmla="*/ 472438 h 1200517"/>
              <a:gd name="connsiteX5" fmla="*/ 1171016 w 1333460"/>
              <a:gd name="connsiteY5" fmla="*/ 364525 h 1200517"/>
              <a:gd name="connsiteX6" fmla="*/ 216462 w 1333460"/>
              <a:gd name="connsiteY6" fmla="*/ 24185 h 1200517"/>
              <a:gd name="connsiteX7" fmla="*/ 650 w 1333460"/>
              <a:gd name="connsiteY7" fmla="*/ 140399 h 1200517"/>
              <a:gd name="connsiteX8" fmla="*/ 257965 w 1333460"/>
              <a:gd name="connsiteY8" fmla="*/ 1045207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460" h="1200517">
                <a:moveTo>
                  <a:pt x="257965" y="1045207"/>
                </a:moveTo>
                <a:cubicBezTo>
                  <a:pt x="321602" y="1220911"/>
                  <a:pt x="327136" y="1182173"/>
                  <a:pt x="382472" y="1194624"/>
                </a:cubicBezTo>
                <a:cubicBezTo>
                  <a:pt x="437808" y="1207075"/>
                  <a:pt x="444725" y="1207075"/>
                  <a:pt x="589983" y="1119915"/>
                </a:cubicBezTo>
                <a:cubicBezTo>
                  <a:pt x="735241" y="1032755"/>
                  <a:pt x="1133664" y="779575"/>
                  <a:pt x="1254021" y="671662"/>
                </a:cubicBezTo>
                <a:cubicBezTo>
                  <a:pt x="1374378" y="563749"/>
                  <a:pt x="1325958" y="523627"/>
                  <a:pt x="1312124" y="472438"/>
                </a:cubicBezTo>
                <a:cubicBezTo>
                  <a:pt x="1298290" y="421249"/>
                  <a:pt x="1353626" y="439234"/>
                  <a:pt x="1171016" y="364525"/>
                </a:cubicBezTo>
                <a:cubicBezTo>
                  <a:pt x="988406" y="289816"/>
                  <a:pt x="411523" y="61539"/>
                  <a:pt x="216462" y="24185"/>
                </a:cubicBezTo>
                <a:cubicBezTo>
                  <a:pt x="21401" y="-13169"/>
                  <a:pt x="-4884" y="-28388"/>
                  <a:pt x="650" y="140399"/>
                </a:cubicBezTo>
                <a:cubicBezTo>
                  <a:pt x="6184" y="309186"/>
                  <a:pt x="194328" y="869503"/>
                  <a:pt x="257965" y="1045207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55701" y="757950"/>
            <a:ext cx="1583684" cy="1495413"/>
          </a:xfrm>
          <a:custGeom>
            <a:avLst/>
            <a:gdLst>
              <a:gd name="connsiteX0" fmla="*/ 34026 w 1583684"/>
              <a:gd name="connsiteY0" fmla="*/ 1317297 h 1495413"/>
              <a:gd name="connsiteX1" fmla="*/ 175134 w 1583684"/>
              <a:gd name="connsiteY1" fmla="*/ 1450113 h 1495413"/>
              <a:gd name="connsiteX2" fmla="*/ 1428505 w 1583684"/>
              <a:gd name="connsiteY2" fmla="*/ 918850 h 1495413"/>
              <a:gd name="connsiteX3" fmla="*/ 1486608 w 1583684"/>
              <a:gd name="connsiteY3" fmla="*/ 719626 h 1495413"/>
              <a:gd name="connsiteX4" fmla="*/ 722965 w 1583684"/>
              <a:gd name="connsiteY4" fmla="*/ 72149 h 1495413"/>
              <a:gd name="connsiteX5" fmla="*/ 548655 w 1583684"/>
              <a:gd name="connsiteY5" fmla="*/ 22343 h 1495413"/>
              <a:gd name="connsiteX6" fmla="*/ 407547 w 1583684"/>
              <a:gd name="connsiteY6" fmla="*/ 130256 h 1495413"/>
              <a:gd name="connsiteX7" fmla="*/ 34026 w 1583684"/>
              <a:gd name="connsiteY7" fmla="*/ 1317297 h 14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684" h="1495413">
                <a:moveTo>
                  <a:pt x="34026" y="1317297"/>
                </a:moveTo>
                <a:cubicBezTo>
                  <a:pt x="-4710" y="1537273"/>
                  <a:pt x="-57279" y="1516521"/>
                  <a:pt x="175134" y="1450113"/>
                </a:cubicBezTo>
                <a:cubicBezTo>
                  <a:pt x="407547" y="1383705"/>
                  <a:pt x="1209926" y="1040598"/>
                  <a:pt x="1428505" y="918850"/>
                </a:cubicBezTo>
                <a:cubicBezTo>
                  <a:pt x="1647084" y="797102"/>
                  <a:pt x="1604198" y="860743"/>
                  <a:pt x="1486608" y="719626"/>
                </a:cubicBezTo>
                <a:cubicBezTo>
                  <a:pt x="1369018" y="578509"/>
                  <a:pt x="879290" y="188363"/>
                  <a:pt x="722965" y="72149"/>
                </a:cubicBezTo>
                <a:cubicBezTo>
                  <a:pt x="566640" y="-44065"/>
                  <a:pt x="601225" y="12659"/>
                  <a:pt x="548655" y="22343"/>
                </a:cubicBezTo>
                <a:cubicBezTo>
                  <a:pt x="496085" y="32027"/>
                  <a:pt x="489168" y="-78652"/>
                  <a:pt x="407547" y="130256"/>
                </a:cubicBezTo>
                <a:cubicBezTo>
                  <a:pt x="325926" y="339164"/>
                  <a:pt x="72762" y="1097321"/>
                  <a:pt x="34026" y="1317297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073787" y="2248295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1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25579" y="306560"/>
            <a:ext cx="4259058" cy="4601050"/>
          </a:xfrm>
          <a:custGeom>
            <a:avLst/>
            <a:gdLst>
              <a:gd name="connsiteX0" fmla="*/ 886324 w 4259058"/>
              <a:gd name="connsiteY0" fmla="*/ 4433304 h 4601050"/>
              <a:gd name="connsiteX1" fmla="*/ 288691 w 4259058"/>
              <a:gd name="connsiteY1" fmla="*/ 3993352 h 4601050"/>
              <a:gd name="connsiteX2" fmla="*/ 39677 w 4259058"/>
              <a:gd name="connsiteY2" fmla="*/ 3445487 h 4601050"/>
              <a:gd name="connsiteX3" fmla="*/ 164184 w 4259058"/>
              <a:gd name="connsiteY3" fmla="*/ 2781408 h 4601050"/>
              <a:gd name="connsiteX4" fmla="*/ 595808 w 4259058"/>
              <a:gd name="connsiteY4" fmla="*/ 2441067 h 4601050"/>
              <a:gd name="connsiteX5" fmla="*/ 620709 w 4259058"/>
              <a:gd name="connsiteY5" fmla="*/ 1693978 h 4601050"/>
              <a:gd name="connsiteX6" fmla="*/ 130982 w 4259058"/>
              <a:gd name="connsiteY6" fmla="*/ 1171016 h 4601050"/>
              <a:gd name="connsiteX7" fmla="*/ 205686 w 4259058"/>
              <a:gd name="connsiteY7" fmla="*/ 224703 h 4601050"/>
              <a:gd name="connsiteX8" fmla="*/ 2338906 w 4259058"/>
              <a:gd name="connsiteY8" fmla="*/ 17179 h 4601050"/>
              <a:gd name="connsiteX9" fmla="*/ 3359863 w 4259058"/>
              <a:gd name="connsiteY9" fmla="*/ 540141 h 4601050"/>
              <a:gd name="connsiteX10" fmla="*/ 3965797 w 4259058"/>
              <a:gd name="connsiteY10" fmla="*/ 1229123 h 4601050"/>
              <a:gd name="connsiteX11" fmla="*/ 4256313 w 4259058"/>
              <a:gd name="connsiteY11" fmla="*/ 2831214 h 4601050"/>
              <a:gd name="connsiteX12" fmla="*/ 3808088 w 4259058"/>
              <a:gd name="connsiteY12" fmla="*/ 4034857 h 4601050"/>
              <a:gd name="connsiteX13" fmla="*/ 2513216 w 4259058"/>
              <a:gd name="connsiteY13" fmla="*/ 4582722 h 4601050"/>
              <a:gd name="connsiteX14" fmla="*/ 886324 w 4259058"/>
              <a:gd name="connsiteY14" fmla="*/ 4433304 h 46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9058" h="4601050">
                <a:moveTo>
                  <a:pt x="886324" y="4433304"/>
                </a:moveTo>
                <a:cubicBezTo>
                  <a:pt x="515570" y="4335076"/>
                  <a:pt x="429799" y="4157988"/>
                  <a:pt x="288691" y="3993352"/>
                </a:cubicBezTo>
                <a:cubicBezTo>
                  <a:pt x="147583" y="3828716"/>
                  <a:pt x="60428" y="3647478"/>
                  <a:pt x="39677" y="3445487"/>
                </a:cubicBezTo>
                <a:cubicBezTo>
                  <a:pt x="18926" y="3243496"/>
                  <a:pt x="71496" y="2948811"/>
                  <a:pt x="164184" y="2781408"/>
                </a:cubicBezTo>
                <a:cubicBezTo>
                  <a:pt x="256872" y="2614005"/>
                  <a:pt x="519721" y="2622305"/>
                  <a:pt x="595808" y="2441067"/>
                </a:cubicBezTo>
                <a:cubicBezTo>
                  <a:pt x="671895" y="2259829"/>
                  <a:pt x="698180" y="1905653"/>
                  <a:pt x="620709" y="1693978"/>
                </a:cubicBezTo>
                <a:cubicBezTo>
                  <a:pt x="543238" y="1482303"/>
                  <a:pt x="200152" y="1415895"/>
                  <a:pt x="130982" y="1171016"/>
                </a:cubicBezTo>
                <a:cubicBezTo>
                  <a:pt x="61812" y="926137"/>
                  <a:pt x="-162301" y="417009"/>
                  <a:pt x="205686" y="224703"/>
                </a:cubicBezTo>
                <a:cubicBezTo>
                  <a:pt x="573673" y="32397"/>
                  <a:pt x="1813210" y="-35394"/>
                  <a:pt x="2338906" y="17179"/>
                </a:cubicBezTo>
                <a:cubicBezTo>
                  <a:pt x="2864602" y="69752"/>
                  <a:pt x="3088715" y="338150"/>
                  <a:pt x="3359863" y="540141"/>
                </a:cubicBezTo>
                <a:cubicBezTo>
                  <a:pt x="3631011" y="742132"/>
                  <a:pt x="3816389" y="847278"/>
                  <a:pt x="3965797" y="1229123"/>
                </a:cubicBezTo>
                <a:cubicBezTo>
                  <a:pt x="4115205" y="1610968"/>
                  <a:pt x="4282598" y="2363592"/>
                  <a:pt x="4256313" y="2831214"/>
                </a:cubicBezTo>
                <a:cubicBezTo>
                  <a:pt x="4230028" y="3298836"/>
                  <a:pt x="4098604" y="3742939"/>
                  <a:pt x="3808088" y="4034857"/>
                </a:cubicBezTo>
                <a:cubicBezTo>
                  <a:pt x="3517572" y="4326775"/>
                  <a:pt x="3007094" y="4519081"/>
                  <a:pt x="2513216" y="4582722"/>
                </a:cubicBezTo>
                <a:cubicBezTo>
                  <a:pt x="2019338" y="4646363"/>
                  <a:pt x="1257078" y="4531532"/>
                  <a:pt x="886324" y="4433304"/>
                </a:cubicBezTo>
                <a:close/>
              </a:path>
            </a:pathLst>
          </a:custGeom>
          <a:solidFill>
            <a:srgbClr val="007377"/>
          </a:solidFill>
          <a:ln>
            <a:solidFill>
              <a:srgbClr val="00737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01770" y="525108"/>
            <a:ext cx="4580449" cy="4425580"/>
          </a:xfrm>
          <a:custGeom>
            <a:avLst/>
            <a:gdLst>
              <a:gd name="connsiteX0" fmla="*/ 4221984 w 4580449"/>
              <a:gd name="connsiteY0" fmla="*/ 4173251 h 4425580"/>
              <a:gd name="connsiteX1" fmla="*/ 4089176 w 4580449"/>
              <a:gd name="connsiteY1" fmla="*/ 3318250 h 4425580"/>
              <a:gd name="connsiteX2" fmla="*/ 3939768 w 4580449"/>
              <a:gd name="connsiteY2" fmla="*/ 2629268 h 4425580"/>
              <a:gd name="connsiteX3" fmla="*/ 4570603 w 4580449"/>
              <a:gd name="connsiteY3" fmla="*/ 1475430 h 4425580"/>
              <a:gd name="connsiteX4" fmla="*/ 3358735 w 4580449"/>
              <a:gd name="connsiteY4" fmla="*/ 628729 h 4425580"/>
              <a:gd name="connsiteX5" fmla="*/ 2022360 w 4580449"/>
              <a:gd name="connsiteY5" fmla="*/ 138971 h 4425580"/>
              <a:gd name="connsiteX6" fmla="*/ 611281 w 4580449"/>
              <a:gd name="connsiteY6" fmla="*/ 138971 h 4425580"/>
              <a:gd name="connsiteX7" fmla="*/ 46850 w 4580449"/>
              <a:gd name="connsiteY7" fmla="*/ 1741062 h 4425580"/>
              <a:gd name="connsiteX8" fmla="*/ 113253 w 4580449"/>
              <a:gd name="connsiteY8" fmla="*/ 2712278 h 4425580"/>
              <a:gd name="connsiteX9" fmla="*/ 760690 w 4580449"/>
              <a:gd name="connsiteY9" fmla="*/ 4289465 h 4425580"/>
              <a:gd name="connsiteX10" fmla="*/ 2370980 w 4580449"/>
              <a:gd name="connsiteY10" fmla="*/ 4330970 h 4425580"/>
              <a:gd name="connsiteX11" fmla="*/ 4221984 w 4580449"/>
              <a:gd name="connsiteY11" fmla="*/ 4173251 h 442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0449" h="4425580">
                <a:moveTo>
                  <a:pt x="4221984" y="4173251"/>
                </a:moveTo>
                <a:cubicBezTo>
                  <a:pt x="4508350" y="4004464"/>
                  <a:pt x="4136212" y="3575580"/>
                  <a:pt x="4089176" y="3318250"/>
                </a:cubicBezTo>
                <a:cubicBezTo>
                  <a:pt x="4042140" y="3060920"/>
                  <a:pt x="3859530" y="2936405"/>
                  <a:pt x="3939768" y="2629268"/>
                </a:cubicBezTo>
                <a:cubicBezTo>
                  <a:pt x="4020006" y="2322131"/>
                  <a:pt x="4667442" y="1808853"/>
                  <a:pt x="4570603" y="1475430"/>
                </a:cubicBezTo>
                <a:cubicBezTo>
                  <a:pt x="4473764" y="1142007"/>
                  <a:pt x="3783442" y="851472"/>
                  <a:pt x="3358735" y="628729"/>
                </a:cubicBezTo>
                <a:cubicBezTo>
                  <a:pt x="2934028" y="405986"/>
                  <a:pt x="2480269" y="220597"/>
                  <a:pt x="2022360" y="138971"/>
                </a:cubicBezTo>
                <a:cubicBezTo>
                  <a:pt x="1564451" y="57345"/>
                  <a:pt x="940533" y="-128044"/>
                  <a:pt x="611281" y="138971"/>
                </a:cubicBezTo>
                <a:cubicBezTo>
                  <a:pt x="282029" y="405986"/>
                  <a:pt x="129855" y="1312178"/>
                  <a:pt x="46850" y="1741062"/>
                </a:cubicBezTo>
                <a:cubicBezTo>
                  <a:pt x="-36155" y="2169946"/>
                  <a:pt x="-5720" y="2287544"/>
                  <a:pt x="113253" y="2712278"/>
                </a:cubicBezTo>
                <a:cubicBezTo>
                  <a:pt x="232226" y="3137012"/>
                  <a:pt x="384402" y="4019683"/>
                  <a:pt x="760690" y="4289465"/>
                </a:cubicBezTo>
                <a:cubicBezTo>
                  <a:pt x="1136978" y="4559247"/>
                  <a:pt x="1799631" y="4347572"/>
                  <a:pt x="2370980" y="4330970"/>
                </a:cubicBezTo>
                <a:cubicBezTo>
                  <a:pt x="2942329" y="4314368"/>
                  <a:pt x="3935618" y="4342038"/>
                  <a:pt x="4221984" y="417325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67" name="Straight Connector 266"/>
          <p:cNvCxnSpPr/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/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/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/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/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/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/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7" name="Freeform 236"/>
          <p:cNvSpPr/>
          <p:nvPr/>
        </p:nvSpPr>
        <p:spPr>
          <a:xfrm>
            <a:off x="6221707" y="1525201"/>
            <a:ext cx="2397030" cy="1642001"/>
          </a:xfrm>
          <a:custGeom>
            <a:avLst/>
            <a:gdLst>
              <a:gd name="connsiteX0" fmla="*/ 1846345 w 2397030"/>
              <a:gd name="connsiteY0" fmla="*/ 2181 h 1642001"/>
              <a:gd name="connsiteX1" fmla="*/ 194553 w 2397030"/>
              <a:gd name="connsiteY1" fmla="*/ 110094 h 1642001"/>
              <a:gd name="connsiteX2" fmla="*/ 119848 w 2397030"/>
              <a:gd name="connsiteY2" fmla="*/ 475337 h 1642001"/>
              <a:gd name="connsiteX3" fmla="*/ 983097 w 2397030"/>
              <a:gd name="connsiteY3" fmla="*/ 1114513 h 1642001"/>
              <a:gd name="connsiteX4" fmla="*/ 2186664 w 2397030"/>
              <a:gd name="connsiteY4" fmla="*/ 1629175 h 1642001"/>
              <a:gd name="connsiteX5" fmla="*/ 2385875 w 2397030"/>
              <a:gd name="connsiteY5" fmla="*/ 1371844 h 1642001"/>
              <a:gd name="connsiteX6" fmla="*/ 2053857 w 2397030"/>
              <a:gd name="connsiteY6" fmla="*/ 184803 h 1642001"/>
              <a:gd name="connsiteX7" fmla="*/ 1846345 w 2397030"/>
              <a:gd name="connsiteY7" fmla="*/ 2181 h 16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030" h="1642001">
                <a:moveTo>
                  <a:pt x="1846345" y="2181"/>
                </a:moveTo>
                <a:cubicBezTo>
                  <a:pt x="1536461" y="-10270"/>
                  <a:pt x="482303" y="31235"/>
                  <a:pt x="194553" y="110094"/>
                </a:cubicBezTo>
                <a:cubicBezTo>
                  <a:pt x="-93197" y="188953"/>
                  <a:pt x="-11576" y="307934"/>
                  <a:pt x="119848" y="475337"/>
                </a:cubicBezTo>
                <a:cubicBezTo>
                  <a:pt x="251272" y="642740"/>
                  <a:pt x="638628" y="922207"/>
                  <a:pt x="983097" y="1114513"/>
                </a:cubicBezTo>
                <a:cubicBezTo>
                  <a:pt x="1327566" y="1306819"/>
                  <a:pt x="1952868" y="1586287"/>
                  <a:pt x="2186664" y="1629175"/>
                </a:cubicBezTo>
                <a:cubicBezTo>
                  <a:pt x="2420460" y="1672064"/>
                  <a:pt x="2408009" y="1612573"/>
                  <a:pt x="2385875" y="1371844"/>
                </a:cubicBezTo>
                <a:cubicBezTo>
                  <a:pt x="2363741" y="1131115"/>
                  <a:pt x="2143779" y="413080"/>
                  <a:pt x="2053857" y="184803"/>
                </a:cubicBezTo>
                <a:cubicBezTo>
                  <a:pt x="1963935" y="-43474"/>
                  <a:pt x="2156229" y="14632"/>
                  <a:pt x="1846345" y="2181"/>
                </a:cubicBezTo>
                <a:close/>
              </a:path>
            </a:pathLst>
          </a:custGeom>
          <a:solidFill>
            <a:srgbClr val="FFB81C"/>
          </a:solidFill>
          <a:ln w="5715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 rot="20160100">
            <a:off x="6411667" y="3875583"/>
            <a:ext cx="2049451" cy="780373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" name="Freeform 233"/>
          <p:cNvSpPr/>
          <p:nvPr/>
        </p:nvSpPr>
        <p:spPr>
          <a:xfrm>
            <a:off x="4679264" y="560000"/>
            <a:ext cx="1581066" cy="1804539"/>
          </a:xfrm>
          <a:custGeom>
            <a:avLst/>
            <a:gdLst>
              <a:gd name="connsiteX0" fmla="*/ 1122761 w 1581066"/>
              <a:gd name="connsiteY0" fmla="*/ 1747675 h 1804539"/>
              <a:gd name="connsiteX1" fmla="*/ 1355174 w 1581066"/>
              <a:gd name="connsiteY1" fmla="*/ 1598257 h 1804539"/>
              <a:gd name="connsiteX2" fmla="*/ 1579287 w 1581066"/>
              <a:gd name="connsiteY2" fmla="*/ 278400 h 1804539"/>
              <a:gd name="connsiteX3" fmla="*/ 1380076 w 1581066"/>
              <a:gd name="connsiteY3" fmla="*/ 45972 h 1804539"/>
              <a:gd name="connsiteX4" fmla="*/ 276114 w 1581066"/>
              <a:gd name="connsiteY4" fmla="*/ 21069 h 1804539"/>
              <a:gd name="connsiteX5" fmla="*/ 43701 w 1581066"/>
              <a:gd name="connsiteY5" fmla="*/ 286701 h 1804539"/>
              <a:gd name="connsiteX6" fmla="*/ 110104 w 1581066"/>
              <a:gd name="connsiteY6" fmla="*/ 1058693 h 1804539"/>
              <a:gd name="connsiteX7" fmla="*/ 1122761 w 1581066"/>
              <a:gd name="connsiteY7" fmla="*/ 1747675 h 18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066" h="1804539">
                <a:moveTo>
                  <a:pt x="1122761" y="1747675"/>
                </a:moveTo>
                <a:cubicBezTo>
                  <a:pt x="1330273" y="1837602"/>
                  <a:pt x="1279086" y="1843136"/>
                  <a:pt x="1355174" y="1598257"/>
                </a:cubicBezTo>
                <a:cubicBezTo>
                  <a:pt x="1431262" y="1353378"/>
                  <a:pt x="1575137" y="537114"/>
                  <a:pt x="1579287" y="278400"/>
                </a:cubicBezTo>
                <a:cubicBezTo>
                  <a:pt x="1583437" y="19686"/>
                  <a:pt x="1597271" y="88860"/>
                  <a:pt x="1380076" y="45972"/>
                </a:cubicBezTo>
                <a:cubicBezTo>
                  <a:pt x="1162881" y="3084"/>
                  <a:pt x="498843" y="-19053"/>
                  <a:pt x="276114" y="21069"/>
                </a:cubicBezTo>
                <a:cubicBezTo>
                  <a:pt x="53385" y="61191"/>
                  <a:pt x="71369" y="113764"/>
                  <a:pt x="43701" y="286701"/>
                </a:cubicBezTo>
                <a:cubicBezTo>
                  <a:pt x="16033" y="459638"/>
                  <a:pt x="-66973" y="813814"/>
                  <a:pt x="110104" y="1058693"/>
                </a:cubicBezTo>
                <a:cubicBezTo>
                  <a:pt x="287180" y="1303572"/>
                  <a:pt x="915249" y="1657748"/>
                  <a:pt x="1122761" y="1747675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387812" y="850203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605381" y="453892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" name="Freeform 231"/>
          <p:cNvSpPr/>
          <p:nvPr/>
        </p:nvSpPr>
        <p:spPr>
          <a:xfrm>
            <a:off x="4605675" y="2604271"/>
            <a:ext cx="2477353" cy="2034854"/>
          </a:xfrm>
          <a:custGeom>
            <a:avLst/>
            <a:gdLst>
              <a:gd name="connsiteX0" fmla="*/ 947336 w 2477353"/>
              <a:gd name="connsiteY0" fmla="*/ 2027681 h 2034854"/>
              <a:gd name="connsiteX1" fmla="*/ 2350115 w 2477353"/>
              <a:gd name="connsiteY1" fmla="*/ 848940 h 2034854"/>
              <a:gd name="connsiteX2" fmla="*/ 2308613 w 2477353"/>
              <a:gd name="connsiteY2" fmla="*/ 500299 h 2034854"/>
              <a:gd name="connsiteX3" fmla="*/ 1437064 w 2477353"/>
              <a:gd name="connsiteY3" fmla="*/ 2239 h 2034854"/>
              <a:gd name="connsiteX4" fmla="*/ 316501 w 2477353"/>
              <a:gd name="connsiteY4" fmla="*/ 359182 h 2034854"/>
              <a:gd name="connsiteX5" fmla="*/ 34285 w 2477353"/>
              <a:gd name="connsiteY5" fmla="*/ 1297194 h 2034854"/>
              <a:gd name="connsiteX6" fmla="*/ 947336 w 2477353"/>
              <a:gd name="connsiteY6" fmla="*/ 2027681 h 20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7353" h="2034854">
                <a:moveTo>
                  <a:pt x="947336" y="2027681"/>
                </a:moveTo>
                <a:cubicBezTo>
                  <a:pt x="1333308" y="1952972"/>
                  <a:pt x="2123236" y="1103504"/>
                  <a:pt x="2350115" y="848940"/>
                </a:cubicBezTo>
                <a:cubicBezTo>
                  <a:pt x="2576995" y="594376"/>
                  <a:pt x="2460788" y="641416"/>
                  <a:pt x="2308613" y="500299"/>
                </a:cubicBezTo>
                <a:cubicBezTo>
                  <a:pt x="2156438" y="359182"/>
                  <a:pt x="1769083" y="25758"/>
                  <a:pt x="1437064" y="2239"/>
                </a:cubicBezTo>
                <a:cubicBezTo>
                  <a:pt x="1105045" y="-21280"/>
                  <a:pt x="550297" y="143356"/>
                  <a:pt x="316501" y="359182"/>
                </a:cubicBezTo>
                <a:cubicBezTo>
                  <a:pt x="82705" y="575008"/>
                  <a:pt x="-72238" y="1019111"/>
                  <a:pt x="34285" y="1297194"/>
                </a:cubicBezTo>
                <a:cubicBezTo>
                  <a:pt x="140808" y="1575277"/>
                  <a:pt x="561364" y="2102390"/>
                  <a:pt x="947336" y="20276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" name="Freeform 230"/>
          <p:cNvSpPr/>
          <p:nvPr/>
        </p:nvSpPr>
        <p:spPr>
          <a:xfrm>
            <a:off x="3180946" y="3202980"/>
            <a:ext cx="1289445" cy="1414386"/>
          </a:xfrm>
          <a:custGeom>
            <a:avLst/>
            <a:gdLst>
              <a:gd name="connsiteX0" fmla="*/ 853080 w 1289445"/>
              <a:gd name="connsiteY0" fmla="*/ 9503 h 1414386"/>
              <a:gd name="connsiteX1" fmla="*/ 81137 w 1289445"/>
              <a:gd name="connsiteY1" fmla="*/ 640378 h 1414386"/>
              <a:gd name="connsiteX2" fmla="*/ 130940 w 1289445"/>
              <a:gd name="connsiteY2" fmla="*/ 889407 h 1414386"/>
              <a:gd name="connsiteX3" fmla="*/ 1035690 w 1289445"/>
              <a:gd name="connsiteY3" fmla="*/ 1395768 h 1414386"/>
              <a:gd name="connsiteX4" fmla="*/ 1284704 w 1289445"/>
              <a:gd name="connsiteY4" fmla="*/ 1179942 h 1414386"/>
              <a:gd name="connsiteX5" fmla="*/ 853080 w 1289445"/>
              <a:gd name="connsiteY5" fmla="*/ 9503 h 141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445" h="1414386">
                <a:moveTo>
                  <a:pt x="853080" y="9503"/>
                </a:moveTo>
                <a:cubicBezTo>
                  <a:pt x="652485" y="-80424"/>
                  <a:pt x="201494" y="493727"/>
                  <a:pt x="81137" y="640378"/>
                </a:cubicBezTo>
                <a:cubicBezTo>
                  <a:pt x="-39220" y="787029"/>
                  <a:pt x="-28152" y="763509"/>
                  <a:pt x="130940" y="889407"/>
                </a:cubicBezTo>
                <a:cubicBezTo>
                  <a:pt x="290032" y="1015305"/>
                  <a:pt x="843396" y="1347345"/>
                  <a:pt x="1035690" y="1395768"/>
                </a:cubicBezTo>
                <a:cubicBezTo>
                  <a:pt x="1227984" y="1444191"/>
                  <a:pt x="1310989" y="1406836"/>
                  <a:pt x="1284704" y="1179942"/>
                </a:cubicBezTo>
                <a:cubicBezTo>
                  <a:pt x="1258419" y="953048"/>
                  <a:pt x="1053675" y="99430"/>
                  <a:pt x="853080" y="9503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2391188" y="4359555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520181" y="2256708"/>
            <a:ext cx="2882502" cy="2469194"/>
          </a:xfrm>
          <a:custGeom>
            <a:avLst/>
            <a:gdLst>
              <a:gd name="connsiteX0" fmla="*/ 907499 w 2882502"/>
              <a:gd name="connsiteY0" fmla="*/ 2325438 h 2469194"/>
              <a:gd name="connsiteX1" fmla="*/ 2741902 w 2882502"/>
              <a:gd name="connsiteY1" fmla="*/ 856163 h 2469194"/>
              <a:gd name="connsiteX2" fmla="*/ 2617395 w 2882502"/>
              <a:gd name="connsiteY2" fmla="*/ 590531 h 2469194"/>
              <a:gd name="connsiteX3" fmla="*/ 1505133 w 2882502"/>
              <a:gd name="connsiteY3" fmla="*/ 1161 h 2469194"/>
              <a:gd name="connsiteX4" fmla="*/ 135556 w 2882502"/>
              <a:gd name="connsiteY4" fmla="*/ 756551 h 2469194"/>
              <a:gd name="connsiteX5" fmla="*/ 94053 w 2882502"/>
              <a:gd name="connsiteY5" fmla="*/ 1130095 h 2469194"/>
              <a:gd name="connsiteX6" fmla="*/ 525678 w 2882502"/>
              <a:gd name="connsiteY6" fmla="*/ 2275632 h 2469194"/>
              <a:gd name="connsiteX7" fmla="*/ 907499 w 2882502"/>
              <a:gd name="connsiteY7" fmla="*/ 2325438 h 246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2502" h="2469194">
                <a:moveTo>
                  <a:pt x="907499" y="2325438"/>
                </a:moveTo>
                <a:cubicBezTo>
                  <a:pt x="1276870" y="2088860"/>
                  <a:pt x="2456919" y="1145314"/>
                  <a:pt x="2741902" y="856163"/>
                </a:cubicBezTo>
                <a:cubicBezTo>
                  <a:pt x="3026885" y="567012"/>
                  <a:pt x="2823523" y="733031"/>
                  <a:pt x="2617395" y="590531"/>
                </a:cubicBezTo>
                <a:cubicBezTo>
                  <a:pt x="2411267" y="448031"/>
                  <a:pt x="1918773" y="-26509"/>
                  <a:pt x="1505133" y="1161"/>
                </a:cubicBezTo>
                <a:cubicBezTo>
                  <a:pt x="1091493" y="28831"/>
                  <a:pt x="370736" y="568395"/>
                  <a:pt x="135556" y="756551"/>
                </a:cubicBezTo>
                <a:cubicBezTo>
                  <a:pt x="-99624" y="944707"/>
                  <a:pt x="29033" y="876915"/>
                  <a:pt x="94053" y="1130095"/>
                </a:cubicBezTo>
                <a:cubicBezTo>
                  <a:pt x="159073" y="1383275"/>
                  <a:pt x="387337" y="2072258"/>
                  <a:pt x="525678" y="2275632"/>
                </a:cubicBezTo>
                <a:cubicBezTo>
                  <a:pt x="664019" y="2479006"/>
                  <a:pt x="538128" y="2562016"/>
                  <a:pt x="907499" y="2325438"/>
                </a:cubicBezTo>
                <a:close/>
              </a:path>
            </a:pathLst>
          </a:custGeom>
          <a:solidFill>
            <a:srgbClr val="FFB81C"/>
          </a:solidFill>
          <a:ln w="5715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" name="Freeform 224"/>
          <p:cNvSpPr/>
          <p:nvPr/>
        </p:nvSpPr>
        <p:spPr>
          <a:xfrm>
            <a:off x="3409832" y="1896692"/>
            <a:ext cx="1429206" cy="1133093"/>
          </a:xfrm>
          <a:custGeom>
            <a:avLst/>
            <a:gdLst>
              <a:gd name="connsiteX0" fmla="*/ 34861 w 1429206"/>
              <a:gd name="connsiteY0" fmla="*/ 186856 h 1133093"/>
              <a:gd name="connsiteX1" fmla="*/ 665696 w 1429206"/>
              <a:gd name="connsiteY1" fmla="*/ 1050159 h 1133093"/>
              <a:gd name="connsiteX2" fmla="*/ 914710 w 1429206"/>
              <a:gd name="connsiteY2" fmla="*/ 1016955 h 1133093"/>
              <a:gd name="connsiteX3" fmla="*/ 1387837 w 1429206"/>
              <a:gd name="connsiteY3" fmla="*/ 327973 h 1133093"/>
              <a:gd name="connsiteX4" fmla="*/ 1271630 w 1429206"/>
              <a:gd name="connsiteY4" fmla="*/ 37438 h 1133093"/>
              <a:gd name="connsiteX5" fmla="*/ 209171 w 1429206"/>
              <a:gd name="connsiteY5" fmla="*/ 20836 h 1133093"/>
              <a:gd name="connsiteX6" fmla="*/ 34861 w 1429206"/>
              <a:gd name="connsiteY6" fmla="*/ 186856 h 113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06" h="1133093">
                <a:moveTo>
                  <a:pt x="34861" y="186856"/>
                </a:moveTo>
                <a:cubicBezTo>
                  <a:pt x="110948" y="358410"/>
                  <a:pt x="519055" y="911809"/>
                  <a:pt x="665696" y="1050159"/>
                </a:cubicBezTo>
                <a:cubicBezTo>
                  <a:pt x="812337" y="1188509"/>
                  <a:pt x="794353" y="1137319"/>
                  <a:pt x="914710" y="1016955"/>
                </a:cubicBezTo>
                <a:cubicBezTo>
                  <a:pt x="1035067" y="896591"/>
                  <a:pt x="1328350" y="491226"/>
                  <a:pt x="1387837" y="327973"/>
                </a:cubicBezTo>
                <a:cubicBezTo>
                  <a:pt x="1447324" y="164720"/>
                  <a:pt x="1468074" y="88627"/>
                  <a:pt x="1271630" y="37438"/>
                </a:cubicBezTo>
                <a:cubicBezTo>
                  <a:pt x="1075186" y="-13751"/>
                  <a:pt x="415299" y="-5450"/>
                  <a:pt x="209171" y="20836"/>
                </a:cubicBezTo>
                <a:cubicBezTo>
                  <a:pt x="3043" y="47122"/>
                  <a:pt x="-41226" y="15302"/>
                  <a:pt x="34861" y="186856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90278" y="747807"/>
            <a:ext cx="1333460" cy="1200517"/>
          </a:xfrm>
          <a:custGeom>
            <a:avLst/>
            <a:gdLst>
              <a:gd name="connsiteX0" fmla="*/ 257965 w 1333460"/>
              <a:gd name="connsiteY0" fmla="*/ 1045207 h 1200517"/>
              <a:gd name="connsiteX1" fmla="*/ 382472 w 1333460"/>
              <a:gd name="connsiteY1" fmla="*/ 1194624 h 1200517"/>
              <a:gd name="connsiteX2" fmla="*/ 589983 w 1333460"/>
              <a:gd name="connsiteY2" fmla="*/ 1119915 h 1200517"/>
              <a:gd name="connsiteX3" fmla="*/ 1254021 w 1333460"/>
              <a:gd name="connsiteY3" fmla="*/ 671662 h 1200517"/>
              <a:gd name="connsiteX4" fmla="*/ 1312124 w 1333460"/>
              <a:gd name="connsiteY4" fmla="*/ 472438 h 1200517"/>
              <a:gd name="connsiteX5" fmla="*/ 1171016 w 1333460"/>
              <a:gd name="connsiteY5" fmla="*/ 364525 h 1200517"/>
              <a:gd name="connsiteX6" fmla="*/ 216462 w 1333460"/>
              <a:gd name="connsiteY6" fmla="*/ 24185 h 1200517"/>
              <a:gd name="connsiteX7" fmla="*/ 650 w 1333460"/>
              <a:gd name="connsiteY7" fmla="*/ 140399 h 1200517"/>
              <a:gd name="connsiteX8" fmla="*/ 257965 w 1333460"/>
              <a:gd name="connsiteY8" fmla="*/ 1045207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460" h="1200517">
                <a:moveTo>
                  <a:pt x="257965" y="1045207"/>
                </a:moveTo>
                <a:cubicBezTo>
                  <a:pt x="321602" y="1220911"/>
                  <a:pt x="327136" y="1182173"/>
                  <a:pt x="382472" y="1194624"/>
                </a:cubicBezTo>
                <a:cubicBezTo>
                  <a:pt x="437808" y="1207075"/>
                  <a:pt x="444725" y="1207075"/>
                  <a:pt x="589983" y="1119915"/>
                </a:cubicBezTo>
                <a:cubicBezTo>
                  <a:pt x="735241" y="1032755"/>
                  <a:pt x="1133664" y="779575"/>
                  <a:pt x="1254021" y="671662"/>
                </a:cubicBezTo>
                <a:cubicBezTo>
                  <a:pt x="1374378" y="563749"/>
                  <a:pt x="1325958" y="523627"/>
                  <a:pt x="1312124" y="472438"/>
                </a:cubicBezTo>
                <a:cubicBezTo>
                  <a:pt x="1298290" y="421249"/>
                  <a:pt x="1353626" y="439234"/>
                  <a:pt x="1171016" y="364525"/>
                </a:cubicBezTo>
                <a:cubicBezTo>
                  <a:pt x="988406" y="289816"/>
                  <a:pt x="411523" y="61539"/>
                  <a:pt x="216462" y="24185"/>
                </a:cubicBezTo>
                <a:cubicBezTo>
                  <a:pt x="21401" y="-13169"/>
                  <a:pt x="-4884" y="-28388"/>
                  <a:pt x="650" y="140399"/>
                </a:cubicBezTo>
                <a:cubicBezTo>
                  <a:pt x="6184" y="309186"/>
                  <a:pt x="194328" y="869503"/>
                  <a:pt x="257965" y="1045207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55701" y="757950"/>
            <a:ext cx="1583684" cy="1495413"/>
          </a:xfrm>
          <a:custGeom>
            <a:avLst/>
            <a:gdLst>
              <a:gd name="connsiteX0" fmla="*/ 34026 w 1583684"/>
              <a:gd name="connsiteY0" fmla="*/ 1317297 h 1495413"/>
              <a:gd name="connsiteX1" fmla="*/ 175134 w 1583684"/>
              <a:gd name="connsiteY1" fmla="*/ 1450113 h 1495413"/>
              <a:gd name="connsiteX2" fmla="*/ 1428505 w 1583684"/>
              <a:gd name="connsiteY2" fmla="*/ 918850 h 1495413"/>
              <a:gd name="connsiteX3" fmla="*/ 1486608 w 1583684"/>
              <a:gd name="connsiteY3" fmla="*/ 719626 h 1495413"/>
              <a:gd name="connsiteX4" fmla="*/ 722965 w 1583684"/>
              <a:gd name="connsiteY4" fmla="*/ 72149 h 1495413"/>
              <a:gd name="connsiteX5" fmla="*/ 548655 w 1583684"/>
              <a:gd name="connsiteY5" fmla="*/ 22343 h 1495413"/>
              <a:gd name="connsiteX6" fmla="*/ 407547 w 1583684"/>
              <a:gd name="connsiteY6" fmla="*/ 130256 h 1495413"/>
              <a:gd name="connsiteX7" fmla="*/ 34026 w 1583684"/>
              <a:gd name="connsiteY7" fmla="*/ 1317297 h 14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684" h="1495413">
                <a:moveTo>
                  <a:pt x="34026" y="1317297"/>
                </a:moveTo>
                <a:cubicBezTo>
                  <a:pt x="-4710" y="1537273"/>
                  <a:pt x="-57279" y="1516521"/>
                  <a:pt x="175134" y="1450113"/>
                </a:cubicBezTo>
                <a:cubicBezTo>
                  <a:pt x="407547" y="1383705"/>
                  <a:pt x="1209926" y="1040598"/>
                  <a:pt x="1428505" y="918850"/>
                </a:cubicBezTo>
                <a:cubicBezTo>
                  <a:pt x="1647084" y="797102"/>
                  <a:pt x="1604198" y="860743"/>
                  <a:pt x="1486608" y="719626"/>
                </a:cubicBezTo>
                <a:cubicBezTo>
                  <a:pt x="1369018" y="578509"/>
                  <a:pt x="879290" y="188363"/>
                  <a:pt x="722965" y="72149"/>
                </a:cubicBezTo>
                <a:cubicBezTo>
                  <a:pt x="566640" y="-44065"/>
                  <a:pt x="601225" y="12659"/>
                  <a:pt x="548655" y="22343"/>
                </a:cubicBezTo>
                <a:cubicBezTo>
                  <a:pt x="496085" y="32027"/>
                  <a:pt x="489168" y="-78652"/>
                  <a:pt x="407547" y="130256"/>
                </a:cubicBezTo>
                <a:cubicBezTo>
                  <a:pt x="325926" y="339164"/>
                  <a:pt x="72762" y="1097321"/>
                  <a:pt x="34026" y="1317297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7073787" y="2248295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2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Straight Connector 144"/>
          <p:cNvCxnSpPr/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/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/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/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Freeform 3"/>
          <p:cNvSpPr/>
          <p:nvPr/>
        </p:nvSpPr>
        <p:spPr>
          <a:xfrm>
            <a:off x="4525579" y="306560"/>
            <a:ext cx="4259058" cy="4601050"/>
          </a:xfrm>
          <a:custGeom>
            <a:avLst/>
            <a:gdLst>
              <a:gd name="connsiteX0" fmla="*/ 886324 w 4259058"/>
              <a:gd name="connsiteY0" fmla="*/ 4433304 h 4601050"/>
              <a:gd name="connsiteX1" fmla="*/ 288691 w 4259058"/>
              <a:gd name="connsiteY1" fmla="*/ 3993352 h 4601050"/>
              <a:gd name="connsiteX2" fmla="*/ 39677 w 4259058"/>
              <a:gd name="connsiteY2" fmla="*/ 3445487 h 4601050"/>
              <a:gd name="connsiteX3" fmla="*/ 164184 w 4259058"/>
              <a:gd name="connsiteY3" fmla="*/ 2781408 h 4601050"/>
              <a:gd name="connsiteX4" fmla="*/ 595808 w 4259058"/>
              <a:gd name="connsiteY4" fmla="*/ 2441067 h 4601050"/>
              <a:gd name="connsiteX5" fmla="*/ 620709 w 4259058"/>
              <a:gd name="connsiteY5" fmla="*/ 1693978 h 4601050"/>
              <a:gd name="connsiteX6" fmla="*/ 130982 w 4259058"/>
              <a:gd name="connsiteY6" fmla="*/ 1171016 h 4601050"/>
              <a:gd name="connsiteX7" fmla="*/ 205686 w 4259058"/>
              <a:gd name="connsiteY7" fmla="*/ 224703 h 4601050"/>
              <a:gd name="connsiteX8" fmla="*/ 2338906 w 4259058"/>
              <a:gd name="connsiteY8" fmla="*/ 17179 h 4601050"/>
              <a:gd name="connsiteX9" fmla="*/ 3359863 w 4259058"/>
              <a:gd name="connsiteY9" fmla="*/ 540141 h 4601050"/>
              <a:gd name="connsiteX10" fmla="*/ 3965797 w 4259058"/>
              <a:gd name="connsiteY10" fmla="*/ 1229123 h 4601050"/>
              <a:gd name="connsiteX11" fmla="*/ 4256313 w 4259058"/>
              <a:gd name="connsiteY11" fmla="*/ 2831214 h 4601050"/>
              <a:gd name="connsiteX12" fmla="*/ 3808088 w 4259058"/>
              <a:gd name="connsiteY12" fmla="*/ 4034857 h 4601050"/>
              <a:gd name="connsiteX13" fmla="*/ 2513216 w 4259058"/>
              <a:gd name="connsiteY13" fmla="*/ 4582722 h 4601050"/>
              <a:gd name="connsiteX14" fmla="*/ 886324 w 4259058"/>
              <a:gd name="connsiteY14" fmla="*/ 4433304 h 46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9058" h="4601050">
                <a:moveTo>
                  <a:pt x="886324" y="4433304"/>
                </a:moveTo>
                <a:cubicBezTo>
                  <a:pt x="515570" y="4335076"/>
                  <a:pt x="429799" y="4157988"/>
                  <a:pt x="288691" y="3993352"/>
                </a:cubicBezTo>
                <a:cubicBezTo>
                  <a:pt x="147583" y="3828716"/>
                  <a:pt x="60428" y="3647478"/>
                  <a:pt x="39677" y="3445487"/>
                </a:cubicBezTo>
                <a:cubicBezTo>
                  <a:pt x="18926" y="3243496"/>
                  <a:pt x="71496" y="2948811"/>
                  <a:pt x="164184" y="2781408"/>
                </a:cubicBezTo>
                <a:cubicBezTo>
                  <a:pt x="256872" y="2614005"/>
                  <a:pt x="519721" y="2622305"/>
                  <a:pt x="595808" y="2441067"/>
                </a:cubicBezTo>
                <a:cubicBezTo>
                  <a:pt x="671895" y="2259829"/>
                  <a:pt x="698180" y="1905653"/>
                  <a:pt x="620709" y="1693978"/>
                </a:cubicBezTo>
                <a:cubicBezTo>
                  <a:pt x="543238" y="1482303"/>
                  <a:pt x="200152" y="1415895"/>
                  <a:pt x="130982" y="1171016"/>
                </a:cubicBezTo>
                <a:cubicBezTo>
                  <a:pt x="61812" y="926137"/>
                  <a:pt x="-162301" y="417009"/>
                  <a:pt x="205686" y="224703"/>
                </a:cubicBezTo>
                <a:cubicBezTo>
                  <a:pt x="573673" y="32397"/>
                  <a:pt x="1813210" y="-35394"/>
                  <a:pt x="2338906" y="17179"/>
                </a:cubicBezTo>
                <a:cubicBezTo>
                  <a:pt x="2864602" y="69752"/>
                  <a:pt x="3088715" y="338150"/>
                  <a:pt x="3359863" y="540141"/>
                </a:cubicBezTo>
                <a:cubicBezTo>
                  <a:pt x="3631011" y="742132"/>
                  <a:pt x="3816389" y="847278"/>
                  <a:pt x="3965797" y="1229123"/>
                </a:cubicBezTo>
                <a:cubicBezTo>
                  <a:pt x="4115205" y="1610968"/>
                  <a:pt x="4282598" y="2363592"/>
                  <a:pt x="4256313" y="2831214"/>
                </a:cubicBezTo>
                <a:cubicBezTo>
                  <a:pt x="4230028" y="3298836"/>
                  <a:pt x="4098604" y="3742939"/>
                  <a:pt x="3808088" y="4034857"/>
                </a:cubicBezTo>
                <a:cubicBezTo>
                  <a:pt x="3517572" y="4326775"/>
                  <a:pt x="3007094" y="4519081"/>
                  <a:pt x="2513216" y="4582722"/>
                </a:cubicBezTo>
                <a:cubicBezTo>
                  <a:pt x="2019338" y="4646363"/>
                  <a:pt x="1257078" y="4531532"/>
                  <a:pt x="886324" y="4433304"/>
                </a:cubicBezTo>
                <a:close/>
              </a:path>
            </a:pathLst>
          </a:custGeom>
          <a:solidFill>
            <a:srgbClr val="007377"/>
          </a:solidFill>
          <a:ln>
            <a:solidFill>
              <a:srgbClr val="00737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01770" y="525108"/>
            <a:ext cx="4580449" cy="4425580"/>
          </a:xfrm>
          <a:custGeom>
            <a:avLst/>
            <a:gdLst>
              <a:gd name="connsiteX0" fmla="*/ 4221984 w 4580449"/>
              <a:gd name="connsiteY0" fmla="*/ 4173251 h 4425580"/>
              <a:gd name="connsiteX1" fmla="*/ 4089176 w 4580449"/>
              <a:gd name="connsiteY1" fmla="*/ 3318250 h 4425580"/>
              <a:gd name="connsiteX2" fmla="*/ 3939768 w 4580449"/>
              <a:gd name="connsiteY2" fmla="*/ 2629268 h 4425580"/>
              <a:gd name="connsiteX3" fmla="*/ 4570603 w 4580449"/>
              <a:gd name="connsiteY3" fmla="*/ 1475430 h 4425580"/>
              <a:gd name="connsiteX4" fmla="*/ 3358735 w 4580449"/>
              <a:gd name="connsiteY4" fmla="*/ 628729 h 4425580"/>
              <a:gd name="connsiteX5" fmla="*/ 2022360 w 4580449"/>
              <a:gd name="connsiteY5" fmla="*/ 138971 h 4425580"/>
              <a:gd name="connsiteX6" fmla="*/ 611281 w 4580449"/>
              <a:gd name="connsiteY6" fmla="*/ 138971 h 4425580"/>
              <a:gd name="connsiteX7" fmla="*/ 46850 w 4580449"/>
              <a:gd name="connsiteY7" fmla="*/ 1741062 h 4425580"/>
              <a:gd name="connsiteX8" fmla="*/ 113253 w 4580449"/>
              <a:gd name="connsiteY8" fmla="*/ 2712278 h 4425580"/>
              <a:gd name="connsiteX9" fmla="*/ 760690 w 4580449"/>
              <a:gd name="connsiteY9" fmla="*/ 4289465 h 4425580"/>
              <a:gd name="connsiteX10" fmla="*/ 2370980 w 4580449"/>
              <a:gd name="connsiteY10" fmla="*/ 4330970 h 4425580"/>
              <a:gd name="connsiteX11" fmla="*/ 4221984 w 4580449"/>
              <a:gd name="connsiteY11" fmla="*/ 4173251 h 442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0449" h="4425580">
                <a:moveTo>
                  <a:pt x="4221984" y="4173251"/>
                </a:moveTo>
                <a:cubicBezTo>
                  <a:pt x="4508350" y="4004464"/>
                  <a:pt x="4136212" y="3575580"/>
                  <a:pt x="4089176" y="3318250"/>
                </a:cubicBezTo>
                <a:cubicBezTo>
                  <a:pt x="4042140" y="3060920"/>
                  <a:pt x="3859530" y="2936405"/>
                  <a:pt x="3939768" y="2629268"/>
                </a:cubicBezTo>
                <a:cubicBezTo>
                  <a:pt x="4020006" y="2322131"/>
                  <a:pt x="4667442" y="1808853"/>
                  <a:pt x="4570603" y="1475430"/>
                </a:cubicBezTo>
                <a:cubicBezTo>
                  <a:pt x="4473764" y="1142007"/>
                  <a:pt x="3783442" y="851472"/>
                  <a:pt x="3358735" y="628729"/>
                </a:cubicBezTo>
                <a:cubicBezTo>
                  <a:pt x="2934028" y="405986"/>
                  <a:pt x="2480269" y="220597"/>
                  <a:pt x="2022360" y="138971"/>
                </a:cubicBezTo>
                <a:cubicBezTo>
                  <a:pt x="1564451" y="57345"/>
                  <a:pt x="940533" y="-128044"/>
                  <a:pt x="611281" y="138971"/>
                </a:cubicBezTo>
                <a:cubicBezTo>
                  <a:pt x="282029" y="405986"/>
                  <a:pt x="129855" y="1312178"/>
                  <a:pt x="46850" y="1741062"/>
                </a:cubicBezTo>
                <a:cubicBezTo>
                  <a:pt x="-36155" y="2169946"/>
                  <a:pt x="-5720" y="2287544"/>
                  <a:pt x="113253" y="2712278"/>
                </a:cubicBezTo>
                <a:cubicBezTo>
                  <a:pt x="232226" y="3137012"/>
                  <a:pt x="384402" y="4019683"/>
                  <a:pt x="760690" y="4289465"/>
                </a:cubicBezTo>
                <a:cubicBezTo>
                  <a:pt x="1136978" y="4559247"/>
                  <a:pt x="1799631" y="4347572"/>
                  <a:pt x="2370980" y="4330970"/>
                </a:cubicBezTo>
                <a:cubicBezTo>
                  <a:pt x="2942329" y="4314368"/>
                  <a:pt x="3935618" y="4342038"/>
                  <a:pt x="4221984" y="417325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7073787" y="2248295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4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Straight Connector 144"/>
          <p:cNvCxnSpPr/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/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/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/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Freeform 3"/>
          <p:cNvSpPr/>
          <p:nvPr/>
        </p:nvSpPr>
        <p:spPr>
          <a:xfrm>
            <a:off x="4525579" y="306560"/>
            <a:ext cx="4259058" cy="4601050"/>
          </a:xfrm>
          <a:custGeom>
            <a:avLst/>
            <a:gdLst>
              <a:gd name="connsiteX0" fmla="*/ 886324 w 4259058"/>
              <a:gd name="connsiteY0" fmla="*/ 4433304 h 4601050"/>
              <a:gd name="connsiteX1" fmla="*/ 288691 w 4259058"/>
              <a:gd name="connsiteY1" fmla="*/ 3993352 h 4601050"/>
              <a:gd name="connsiteX2" fmla="*/ 39677 w 4259058"/>
              <a:gd name="connsiteY2" fmla="*/ 3445487 h 4601050"/>
              <a:gd name="connsiteX3" fmla="*/ 164184 w 4259058"/>
              <a:gd name="connsiteY3" fmla="*/ 2781408 h 4601050"/>
              <a:gd name="connsiteX4" fmla="*/ 595808 w 4259058"/>
              <a:gd name="connsiteY4" fmla="*/ 2441067 h 4601050"/>
              <a:gd name="connsiteX5" fmla="*/ 620709 w 4259058"/>
              <a:gd name="connsiteY5" fmla="*/ 1693978 h 4601050"/>
              <a:gd name="connsiteX6" fmla="*/ 130982 w 4259058"/>
              <a:gd name="connsiteY6" fmla="*/ 1171016 h 4601050"/>
              <a:gd name="connsiteX7" fmla="*/ 205686 w 4259058"/>
              <a:gd name="connsiteY7" fmla="*/ 224703 h 4601050"/>
              <a:gd name="connsiteX8" fmla="*/ 2338906 w 4259058"/>
              <a:gd name="connsiteY8" fmla="*/ 17179 h 4601050"/>
              <a:gd name="connsiteX9" fmla="*/ 3359863 w 4259058"/>
              <a:gd name="connsiteY9" fmla="*/ 540141 h 4601050"/>
              <a:gd name="connsiteX10" fmla="*/ 3965797 w 4259058"/>
              <a:gd name="connsiteY10" fmla="*/ 1229123 h 4601050"/>
              <a:gd name="connsiteX11" fmla="*/ 4256313 w 4259058"/>
              <a:gd name="connsiteY11" fmla="*/ 2831214 h 4601050"/>
              <a:gd name="connsiteX12" fmla="*/ 3808088 w 4259058"/>
              <a:gd name="connsiteY12" fmla="*/ 4034857 h 4601050"/>
              <a:gd name="connsiteX13" fmla="*/ 2513216 w 4259058"/>
              <a:gd name="connsiteY13" fmla="*/ 4582722 h 4601050"/>
              <a:gd name="connsiteX14" fmla="*/ 886324 w 4259058"/>
              <a:gd name="connsiteY14" fmla="*/ 4433304 h 46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9058" h="4601050">
                <a:moveTo>
                  <a:pt x="886324" y="4433304"/>
                </a:moveTo>
                <a:cubicBezTo>
                  <a:pt x="515570" y="4335076"/>
                  <a:pt x="429799" y="4157988"/>
                  <a:pt x="288691" y="3993352"/>
                </a:cubicBezTo>
                <a:cubicBezTo>
                  <a:pt x="147583" y="3828716"/>
                  <a:pt x="60428" y="3647478"/>
                  <a:pt x="39677" y="3445487"/>
                </a:cubicBezTo>
                <a:cubicBezTo>
                  <a:pt x="18926" y="3243496"/>
                  <a:pt x="71496" y="2948811"/>
                  <a:pt x="164184" y="2781408"/>
                </a:cubicBezTo>
                <a:cubicBezTo>
                  <a:pt x="256872" y="2614005"/>
                  <a:pt x="519721" y="2622305"/>
                  <a:pt x="595808" y="2441067"/>
                </a:cubicBezTo>
                <a:cubicBezTo>
                  <a:pt x="671895" y="2259829"/>
                  <a:pt x="698180" y="1905653"/>
                  <a:pt x="620709" y="1693978"/>
                </a:cubicBezTo>
                <a:cubicBezTo>
                  <a:pt x="543238" y="1482303"/>
                  <a:pt x="200152" y="1415895"/>
                  <a:pt x="130982" y="1171016"/>
                </a:cubicBezTo>
                <a:cubicBezTo>
                  <a:pt x="61812" y="926137"/>
                  <a:pt x="-162301" y="417009"/>
                  <a:pt x="205686" y="224703"/>
                </a:cubicBezTo>
                <a:cubicBezTo>
                  <a:pt x="573673" y="32397"/>
                  <a:pt x="1813210" y="-35394"/>
                  <a:pt x="2338906" y="17179"/>
                </a:cubicBezTo>
                <a:cubicBezTo>
                  <a:pt x="2864602" y="69752"/>
                  <a:pt x="3088715" y="338150"/>
                  <a:pt x="3359863" y="540141"/>
                </a:cubicBezTo>
                <a:cubicBezTo>
                  <a:pt x="3631011" y="742132"/>
                  <a:pt x="3816389" y="847278"/>
                  <a:pt x="3965797" y="1229123"/>
                </a:cubicBezTo>
                <a:cubicBezTo>
                  <a:pt x="4115205" y="1610968"/>
                  <a:pt x="4282598" y="2363592"/>
                  <a:pt x="4256313" y="2831214"/>
                </a:cubicBezTo>
                <a:cubicBezTo>
                  <a:pt x="4230028" y="3298836"/>
                  <a:pt x="4098604" y="3742939"/>
                  <a:pt x="3808088" y="4034857"/>
                </a:cubicBezTo>
                <a:cubicBezTo>
                  <a:pt x="3517572" y="4326775"/>
                  <a:pt x="3007094" y="4519081"/>
                  <a:pt x="2513216" y="4582722"/>
                </a:cubicBezTo>
                <a:cubicBezTo>
                  <a:pt x="2019338" y="4646363"/>
                  <a:pt x="1257078" y="4531532"/>
                  <a:pt x="886324" y="4433304"/>
                </a:cubicBezTo>
                <a:close/>
              </a:path>
            </a:pathLst>
          </a:custGeom>
          <a:solidFill>
            <a:srgbClr val="007377"/>
          </a:solidFill>
          <a:ln>
            <a:solidFill>
              <a:srgbClr val="00737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01770" y="525108"/>
            <a:ext cx="4580449" cy="4425580"/>
          </a:xfrm>
          <a:custGeom>
            <a:avLst/>
            <a:gdLst>
              <a:gd name="connsiteX0" fmla="*/ 4221984 w 4580449"/>
              <a:gd name="connsiteY0" fmla="*/ 4173251 h 4425580"/>
              <a:gd name="connsiteX1" fmla="*/ 4089176 w 4580449"/>
              <a:gd name="connsiteY1" fmla="*/ 3318250 h 4425580"/>
              <a:gd name="connsiteX2" fmla="*/ 3939768 w 4580449"/>
              <a:gd name="connsiteY2" fmla="*/ 2629268 h 4425580"/>
              <a:gd name="connsiteX3" fmla="*/ 4570603 w 4580449"/>
              <a:gd name="connsiteY3" fmla="*/ 1475430 h 4425580"/>
              <a:gd name="connsiteX4" fmla="*/ 3358735 w 4580449"/>
              <a:gd name="connsiteY4" fmla="*/ 628729 h 4425580"/>
              <a:gd name="connsiteX5" fmla="*/ 2022360 w 4580449"/>
              <a:gd name="connsiteY5" fmla="*/ 138971 h 4425580"/>
              <a:gd name="connsiteX6" fmla="*/ 611281 w 4580449"/>
              <a:gd name="connsiteY6" fmla="*/ 138971 h 4425580"/>
              <a:gd name="connsiteX7" fmla="*/ 46850 w 4580449"/>
              <a:gd name="connsiteY7" fmla="*/ 1741062 h 4425580"/>
              <a:gd name="connsiteX8" fmla="*/ 113253 w 4580449"/>
              <a:gd name="connsiteY8" fmla="*/ 2712278 h 4425580"/>
              <a:gd name="connsiteX9" fmla="*/ 760690 w 4580449"/>
              <a:gd name="connsiteY9" fmla="*/ 4289465 h 4425580"/>
              <a:gd name="connsiteX10" fmla="*/ 2370980 w 4580449"/>
              <a:gd name="connsiteY10" fmla="*/ 4330970 h 4425580"/>
              <a:gd name="connsiteX11" fmla="*/ 4221984 w 4580449"/>
              <a:gd name="connsiteY11" fmla="*/ 4173251 h 442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0449" h="4425580">
                <a:moveTo>
                  <a:pt x="4221984" y="4173251"/>
                </a:moveTo>
                <a:cubicBezTo>
                  <a:pt x="4508350" y="4004464"/>
                  <a:pt x="4136212" y="3575580"/>
                  <a:pt x="4089176" y="3318250"/>
                </a:cubicBezTo>
                <a:cubicBezTo>
                  <a:pt x="4042140" y="3060920"/>
                  <a:pt x="3859530" y="2936405"/>
                  <a:pt x="3939768" y="2629268"/>
                </a:cubicBezTo>
                <a:cubicBezTo>
                  <a:pt x="4020006" y="2322131"/>
                  <a:pt x="4667442" y="1808853"/>
                  <a:pt x="4570603" y="1475430"/>
                </a:cubicBezTo>
                <a:cubicBezTo>
                  <a:pt x="4473764" y="1142007"/>
                  <a:pt x="3783442" y="851472"/>
                  <a:pt x="3358735" y="628729"/>
                </a:cubicBezTo>
                <a:cubicBezTo>
                  <a:pt x="2934028" y="405986"/>
                  <a:pt x="2480269" y="220597"/>
                  <a:pt x="2022360" y="138971"/>
                </a:cubicBezTo>
                <a:cubicBezTo>
                  <a:pt x="1564451" y="57345"/>
                  <a:pt x="940533" y="-128044"/>
                  <a:pt x="611281" y="138971"/>
                </a:cubicBezTo>
                <a:cubicBezTo>
                  <a:pt x="282029" y="405986"/>
                  <a:pt x="129855" y="1312178"/>
                  <a:pt x="46850" y="1741062"/>
                </a:cubicBezTo>
                <a:cubicBezTo>
                  <a:pt x="-36155" y="2169946"/>
                  <a:pt x="-5720" y="2287544"/>
                  <a:pt x="113253" y="2712278"/>
                </a:cubicBezTo>
                <a:cubicBezTo>
                  <a:pt x="232226" y="3137012"/>
                  <a:pt x="384402" y="4019683"/>
                  <a:pt x="760690" y="4289465"/>
                </a:cubicBezTo>
                <a:cubicBezTo>
                  <a:pt x="1136978" y="4559247"/>
                  <a:pt x="1799631" y="4347572"/>
                  <a:pt x="2370980" y="4330970"/>
                </a:cubicBezTo>
                <a:cubicBezTo>
                  <a:pt x="2942329" y="4314368"/>
                  <a:pt x="3935618" y="4342038"/>
                  <a:pt x="4221984" y="4173251"/>
                </a:cubicBezTo>
                <a:close/>
              </a:path>
            </a:pathLst>
          </a:custGeom>
          <a:solidFill>
            <a:schemeClr val="accent3"/>
          </a:solidFill>
          <a:ln w="762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073787" y="2248295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822412" y="2878918"/>
            <a:ext cx="659428" cy="6155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50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Straight Connector 144"/>
          <p:cNvCxnSpPr/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/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/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/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Freeform 3"/>
          <p:cNvSpPr/>
          <p:nvPr/>
        </p:nvSpPr>
        <p:spPr>
          <a:xfrm>
            <a:off x="4525579" y="306560"/>
            <a:ext cx="4259058" cy="4601050"/>
          </a:xfrm>
          <a:custGeom>
            <a:avLst/>
            <a:gdLst>
              <a:gd name="connsiteX0" fmla="*/ 886324 w 4259058"/>
              <a:gd name="connsiteY0" fmla="*/ 4433304 h 4601050"/>
              <a:gd name="connsiteX1" fmla="*/ 288691 w 4259058"/>
              <a:gd name="connsiteY1" fmla="*/ 3993352 h 4601050"/>
              <a:gd name="connsiteX2" fmla="*/ 39677 w 4259058"/>
              <a:gd name="connsiteY2" fmla="*/ 3445487 h 4601050"/>
              <a:gd name="connsiteX3" fmla="*/ 164184 w 4259058"/>
              <a:gd name="connsiteY3" fmla="*/ 2781408 h 4601050"/>
              <a:gd name="connsiteX4" fmla="*/ 595808 w 4259058"/>
              <a:gd name="connsiteY4" fmla="*/ 2441067 h 4601050"/>
              <a:gd name="connsiteX5" fmla="*/ 620709 w 4259058"/>
              <a:gd name="connsiteY5" fmla="*/ 1693978 h 4601050"/>
              <a:gd name="connsiteX6" fmla="*/ 130982 w 4259058"/>
              <a:gd name="connsiteY6" fmla="*/ 1171016 h 4601050"/>
              <a:gd name="connsiteX7" fmla="*/ 205686 w 4259058"/>
              <a:gd name="connsiteY7" fmla="*/ 224703 h 4601050"/>
              <a:gd name="connsiteX8" fmla="*/ 2338906 w 4259058"/>
              <a:gd name="connsiteY8" fmla="*/ 17179 h 4601050"/>
              <a:gd name="connsiteX9" fmla="*/ 3359863 w 4259058"/>
              <a:gd name="connsiteY9" fmla="*/ 540141 h 4601050"/>
              <a:gd name="connsiteX10" fmla="*/ 3965797 w 4259058"/>
              <a:gd name="connsiteY10" fmla="*/ 1229123 h 4601050"/>
              <a:gd name="connsiteX11" fmla="*/ 4256313 w 4259058"/>
              <a:gd name="connsiteY11" fmla="*/ 2831214 h 4601050"/>
              <a:gd name="connsiteX12" fmla="*/ 3808088 w 4259058"/>
              <a:gd name="connsiteY12" fmla="*/ 4034857 h 4601050"/>
              <a:gd name="connsiteX13" fmla="*/ 2513216 w 4259058"/>
              <a:gd name="connsiteY13" fmla="*/ 4582722 h 4601050"/>
              <a:gd name="connsiteX14" fmla="*/ 886324 w 4259058"/>
              <a:gd name="connsiteY14" fmla="*/ 4433304 h 46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9058" h="4601050">
                <a:moveTo>
                  <a:pt x="886324" y="4433304"/>
                </a:moveTo>
                <a:cubicBezTo>
                  <a:pt x="515570" y="4335076"/>
                  <a:pt x="429799" y="4157988"/>
                  <a:pt x="288691" y="3993352"/>
                </a:cubicBezTo>
                <a:cubicBezTo>
                  <a:pt x="147583" y="3828716"/>
                  <a:pt x="60428" y="3647478"/>
                  <a:pt x="39677" y="3445487"/>
                </a:cubicBezTo>
                <a:cubicBezTo>
                  <a:pt x="18926" y="3243496"/>
                  <a:pt x="71496" y="2948811"/>
                  <a:pt x="164184" y="2781408"/>
                </a:cubicBezTo>
                <a:cubicBezTo>
                  <a:pt x="256872" y="2614005"/>
                  <a:pt x="519721" y="2622305"/>
                  <a:pt x="595808" y="2441067"/>
                </a:cubicBezTo>
                <a:cubicBezTo>
                  <a:pt x="671895" y="2259829"/>
                  <a:pt x="698180" y="1905653"/>
                  <a:pt x="620709" y="1693978"/>
                </a:cubicBezTo>
                <a:cubicBezTo>
                  <a:pt x="543238" y="1482303"/>
                  <a:pt x="200152" y="1415895"/>
                  <a:pt x="130982" y="1171016"/>
                </a:cubicBezTo>
                <a:cubicBezTo>
                  <a:pt x="61812" y="926137"/>
                  <a:pt x="-162301" y="417009"/>
                  <a:pt x="205686" y="224703"/>
                </a:cubicBezTo>
                <a:cubicBezTo>
                  <a:pt x="573673" y="32397"/>
                  <a:pt x="1813210" y="-35394"/>
                  <a:pt x="2338906" y="17179"/>
                </a:cubicBezTo>
                <a:cubicBezTo>
                  <a:pt x="2864602" y="69752"/>
                  <a:pt x="3088715" y="338150"/>
                  <a:pt x="3359863" y="540141"/>
                </a:cubicBezTo>
                <a:cubicBezTo>
                  <a:pt x="3631011" y="742132"/>
                  <a:pt x="3816389" y="847278"/>
                  <a:pt x="3965797" y="1229123"/>
                </a:cubicBezTo>
                <a:cubicBezTo>
                  <a:pt x="4115205" y="1610968"/>
                  <a:pt x="4282598" y="2363592"/>
                  <a:pt x="4256313" y="2831214"/>
                </a:cubicBezTo>
                <a:cubicBezTo>
                  <a:pt x="4230028" y="3298836"/>
                  <a:pt x="4098604" y="3742939"/>
                  <a:pt x="3808088" y="4034857"/>
                </a:cubicBezTo>
                <a:cubicBezTo>
                  <a:pt x="3517572" y="4326775"/>
                  <a:pt x="3007094" y="4519081"/>
                  <a:pt x="2513216" y="4582722"/>
                </a:cubicBezTo>
                <a:cubicBezTo>
                  <a:pt x="2019338" y="4646363"/>
                  <a:pt x="1257078" y="4531532"/>
                  <a:pt x="886324" y="4433304"/>
                </a:cubicBezTo>
                <a:close/>
              </a:path>
            </a:pathLst>
          </a:custGeom>
          <a:solidFill>
            <a:srgbClr val="007377"/>
          </a:solidFill>
          <a:ln>
            <a:solidFill>
              <a:srgbClr val="00737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01770" y="525108"/>
            <a:ext cx="4580449" cy="4425580"/>
          </a:xfrm>
          <a:custGeom>
            <a:avLst/>
            <a:gdLst>
              <a:gd name="connsiteX0" fmla="*/ 4221984 w 4580449"/>
              <a:gd name="connsiteY0" fmla="*/ 4173251 h 4425580"/>
              <a:gd name="connsiteX1" fmla="*/ 4089176 w 4580449"/>
              <a:gd name="connsiteY1" fmla="*/ 3318250 h 4425580"/>
              <a:gd name="connsiteX2" fmla="*/ 3939768 w 4580449"/>
              <a:gd name="connsiteY2" fmla="*/ 2629268 h 4425580"/>
              <a:gd name="connsiteX3" fmla="*/ 4570603 w 4580449"/>
              <a:gd name="connsiteY3" fmla="*/ 1475430 h 4425580"/>
              <a:gd name="connsiteX4" fmla="*/ 3358735 w 4580449"/>
              <a:gd name="connsiteY4" fmla="*/ 628729 h 4425580"/>
              <a:gd name="connsiteX5" fmla="*/ 2022360 w 4580449"/>
              <a:gd name="connsiteY5" fmla="*/ 138971 h 4425580"/>
              <a:gd name="connsiteX6" fmla="*/ 611281 w 4580449"/>
              <a:gd name="connsiteY6" fmla="*/ 138971 h 4425580"/>
              <a:gd name="connsiteX7" fmla="*/ 46850 w 4580449"/>
              <a:gd name="connsiteY7" fmla="*/ 1741062 h 4425580"/>
              <a:gd name="connsiteX8" fmla="*/ 113253 w 4580449"/>
              <a:gd name="connsiteY8" fmla="*/ 2712278 h 4425580"/>
              <a:gd name="connsiteX9" fmla="*/ 760690 w 4580449"/>
              <a:gd name="connsiteY9" fmla="*/ 4289465 h 4425580"/>
              <a:gd name="connsiteX10" fmla="*/ 2370980 w 4580449"/>
              <a:gd name="connsiteY10" fmla="*/ 4330970 h 4425580"/>
              <a:gd name="connsiteX11" fmla="*/ 4221984 w 4580449"/>
              <a:gd name="connsiteY11" fmla="*/ 4173251 h 442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0449" h="4425580">
                <a:moveTo>
                  <a:pt x="4221984" y="4173251"/>
                </a:moveTo>
                <a:cubicBezTo>
                  <a:pt x="4508350" y="4004464"/>
                  <a:pt x="4136212" y="3575580"/>
                  <a:pt x="4089176" y="3318250"/>
                </a:cubicBezTo>
                <a:cubicBezTo>
                  <a:pt x="4042140" y="3060920"/>
                  <a:pt x="3859530" y="2936405"/>
                  <a:pt x="3939768" y="2629268"/>
                </a:cubicBezTo>
                <a:cubicBezTo>
                  <a:pt x="4020006" y="2322131"/>
                  <a:pt x="4667442" y="1808853"/>
                  <a:pt x="4570603" y="1475430"/>
                </a:cubicBezTo>
                <a:cubicBezTo>
                  <a:pt x="4473764" y="1142007"/>
                  <a:pt x="3783442" y="851472"/>
                  <a:pt x="3358735" y="628729"/>
                </a:cubicBezTo>
                <a:cubicBezTo>
                  <a:pt x="2934028" y="405986"/>
                  <a:pt x="2480269" y="220597"/>
                  <a:pt x="2022360" y="138971"/>
                </a:cubicBezTo>
                <a:cubicBezTo>
                  <a:pt x="1564451" y="57345"/>
                  <a:pt x="940533" y="-128044"/>
                  <a:pt x="611281" y="138971"/>
                </a:cubicBezTo>
                <a:cubicBezTo>
                  <a:pt x="282029" y="405986"/>
                  <a:pt x="129855" y="1312178"/>
                  <a:pt x="46850" y="1741062"/>
                </a:cubicBezTo>
                <a:cubicBezTo>
                  <a:pt x="-36155" y="2169946"/>
                  <a:pt x="-5720" y="2287544"/>
                  <a:pt x="113253" y="2712278"/>
                </a:cubicBezTo>
                <a:cubicBezTo>
                  <a:pt x="232226" y="3137012"/>
                  <a:pt x="384402" y="4019683"/>
                  <a:pt x="760690" y="4289465"/>
                </a:cubicBezTo>
                <a:cubicBezTo>
                  <a:pt x="1136978" y="4559247"/>
                  <a:pt x="1799631" y="4347572"/>
                  <a:pt x="2370980" y="4330970"/>
                </a:cubicBezTo>
                <a:cubicBezTo>
                  <a:pt x="2942329" y="4314368"/>
                  <a:pt x="3935618" y="4342038"/>
                  <a:pt x="4221984" y="4173251"/>
                </a:cubicBezTo>
                <a:close/>
              </a:path>
            </a:pathLst>
          </a:custGeom>
          <a:solidFill>
            <a:schemeClr val="accent3"/>
          </a:solidFill>
          <a:ln w="762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822412" y="2878918"/>
            <a:ext cx="659428" cy="6155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073787" y="2248295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80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07772" y="97924"/>
            <a:ext cx="8776777" cy="4924174"/>
          </a:xfrm>
          <a:custGeom>
            <a:avLst/>
            <a:gdLst>
              <a:gd name="connsiteX0" fmla="*/ 846782 w 8776777"/>
              <a:gd name="connsiteY0" fmla="*/ 4832863 h 4924174"/>
              <a:gd name="connsiteX1" fmla="*/ 1502518 w 8776777"/>
              <a:gd name="connsiteY1" fmla="*/ 4924174 h 4924174"/>
              <a:gd name="connsiteX2" fmla="*/ 6789915 w 8776777"/>
              <a:gd name="connsiteY2" fmla="*/ 4866067 h 4924174"/>
              <a:gd name="connsiteX3" fmla="*/ 8259097 w 8776777"/>
              <a:gd name="connsiteY3" fmla="*/ 4359707 h 4924174"/>
              <a:gd name="connsiteX4" fmla="*/ 8773726 w 8776777"/>
              <a:gd name="connsiteY4" fmla="*/ 3164364 h 4924174"/>
              <a:gd name="connsiteX5" fmla="*/ 8383604 w 8776777"/>
              <a:gd name="connsiteY5" fmla="*/ 1014408 h 4924174"/>
              <a:gd name="connsiteX6" fmla="*/ 6789915 w 8776777"/>
              <a:gd name="connsiteY6" fmla="*/ 101300 h 4924174"/>
              <a:gd name="connsiteX7" fmla="*/ 913185 w 8776777"/>
              <a:gd name="connsiteY7" fmla="*/ 317125 h 4924174"/>
              <a:gd name="connsiteX8" fmla="*/ 16735 w 8776777"/>
              <a:gd name="connsiteY8" fmla="*/ 2716111 h 4924174"/>
              <a:gd name="connsiteX9" fmla="*/ 846782 w 8776777"/>
              <a:gd name="connsiteY9" fmla="*/ 4832863 h 492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76777" h="4924174">
                <a:moveTo>
                  <a:pt x="846782" y="4832863"/>
                </a:moveTo>
                <a:cubicBezTo>
                  <a:pt x="679389" y="4875751"/>
                  <a:pt x="1502518" y="4924174"/>
                  <a:pt x="1502518" y="4924174"/>
                </a:cubicBezTo>
                <a:lnTo>
                  <a:pt x="6789915" y="4866067"/>
                </a:lnTo>
                <a:cubicBezTo>
                  <a:pt x="7916012" y="4771989"/>
                  <a:pt x="7928462" y="4643324"/>
                  <a:pt x="8259097" y="4359707"/>
                </a:cubicBezTo>
                <a:cubicBezTo>
                  <a:pt x="8589732" y="4076090"/>
                  <a:pt x="8752975" y="3721914"/>
                  <a:pt x="8773726" y="3164364"/>
                </a:cubicBezTo>
                <a:cubicBezTo>
                  <a:pt x="8794477" y="2606814"/>
                  <a:pt x="8714239" y="1524919"/>
                  <a:pt x="8383604" y="1014408"/>
                </a:cubicBezTo>
                <a:cubicBezTo>
                  <a:pt x="8052969" y="503897"/>
                  <a:pt x="8034985" y="217514"/>
                  <a:pt x="6789915" y="101300"/>
                </a:cubicBezTo>
                <a:cubicBezTo>
                  <a:pt x="5544845" y="-14914"/>
                  <a:pt x="2042048" y="-118677"/>
                  <a:pt x="913185" y="317125"/>
                </a:cubicBezTo>
                <a:cubicBezTo>
                  <a:pt x="-215678" y="752927"/>
                  <a:pt x="23652" y="1959338"/>
                  <a:pt x="16735" y="2716111"/>
                </a:cubicBezTo>
                <a:cubicBezTo>
                  <a:pt x="9818" y="3472884"/>
                  <a:pt x="440750" y="4165325"/>
                  <a:pt x="846782" y="4832863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45" name="Straight Connector 144"/>
          <p:cNvCxnSpPr/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/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/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/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Freeform 3"/>
          <p:cNvSpPr/>
          <p:nvPr/>
        </p:nvSpPr>
        <p:spPr>
          <a:xfrm>
            <a:off x="4525579" y="306560"/>
            <a:ext cx="4259058" cy="4601050"/>
          </a:xfrm>
          <a:custGeom>
            <a:avLst/>
            <a:gdLst>
              <a:gd name="connsiteX0" fmla="*/ 886324 w 4259058"/>
              <a:gd name="connsiteY0" fmla="*/ 4433304 h 4601050"/>
              <a:gd name="connsiteX1" fmla="*/ 288691 w 4259058"/>
              <a:gd name="connsiteY1" fmla="*/ 3993352 h 4601050"/>
              <a:gd name="connsiteX2" fmla="*/ 39677 w 4259058"/>
              <a:gd name="connsiteY2" fmla="*/ 3445487 h 4601050"/>
              <a:gd name="connsiteX3" fmla="*/ 164184 w 4259058"/>
              <a:gd name="connsiteY3" fmla="*/ 2781408 h 4601050"/>
              <a:gd name="connsiteX4" fmla="*/ 595808 w 4259058"/>
              <a:gd name="connsiteY4" fmla="*/ 2441067 h 4601050"/>
              <a:gd name="connsiteX5" fmla="*/ 620709 w 4259058"/>
              <a:gd name="connsiteY5" fmla="*/ 1693978 h 4601050"/>
              <a:gd name="connsiteX6" fmla="*/ 130982 w 4259058"/>
              <a:gd name="connsiteY6" fmla="*/ 1171016 h 4601050"/>
              <a:gd name="connsiteX7" fmla="*/ 205686 w 4259058"/>
              <a:gd name="connsiteY7" fmla="*/ 224703 h 4601050"/>
              <a:gd name="connsiteX8" fmla="*/ 2338906 w 4259058"/>
              <a:gd name="connsiteY8" fmla="*/ 17179 h 4601050"/>
              <a:gd name="connsiteX9" fmla="*/ 3359863 w 4259058"/>
              <a:gd name="connsiteY9" fmla="*/ 540141 h 4601050"/>
              <a:gd name="connsiteX10" fmla="*/ 3965797 w 4259058"/>
              <a:gd name="connsiteY10" fmla="*/ 1229123 h 4601050"/>
              <a:gd name="connsiteX11" fmla="*/ 4256313 w 4259058"/>
              <a:gd name="connsiteY11" fmla="*/ 2831214 h 4601050"/>
              <a:gd name="connsiteX12" fmla="*/ 3808088 w 4259058"/>
              <a:gd name="connsiteY12" fmla="*/ 4034857 h 4601050"/>
              <a:gd name="connsiteX13" fmla="*/ 2513216 w 4259058"/>
              <a:gd name="connsiteY13" fmla="*/ 4582722 h 4601050"/>
              <a:gd name="connsiteX14" fmla="*/ 886324 w 4259058"/>
              <a:gd name="connsiteY14" fmla="*/ 4433304 h 46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9058" h="4601050">
                <a:moveTo>
                  <a:pt x="886324" y="4433304"/>
                </a:moveTo>
                <a:cubicBezTo>
                  <a:pt x="515570" y="4335076"/>
                  <a:pt x="429799" y="4157988"/>
                  <a:pt x="288691" y="3993352"/>
                </a:cubicBezTo>
                <a:cubicBezTo>
                  <a:pt x="147583" y="3828716"/>
                  <a:pt x="60428" y="3647478"/>
                  <a:pt x="39677" y="3445487"/>
                </a:cubicBezTo>
                <a:cubicBezTo>
                  <a:pt x="18926" y="3243496"/>
                  <a:pt x="71496" y="2948811"/>
                  <a:pt x="164184" y="2781408"/>
                </a:cubicBezTo>
                <a:cubicBezTo>
                  <a:pt x="256872" y="2614005"/>
                  <a:pt x="519721" y="2622305"/>
                  <a:pt x="595808" y="2441067"/>
                </a:cubicBezTo>
                <a:cubicBezTo>
                  <a:pt x="671895" y="2259829"/>
                  <a:pt x="698180" y="1905653"/>
                  <a:pt x="620709" y="1693978"/>
                </a:cubicBezTo>
                <a:cubicBezTo>
                  <a:pt x="543238" y="1482303"/>
                  <a:pt x="200152" y="1415895"/>
                  <a:pt x="130982" y="1171016"/>
                </a:cubicBezTo>
                <a:cubicBezTo>
                  <a:pt x="61812" y="926137"/>
                  <a:pt x="-162301" y="417009"/>
                  <a:pt x="205686" y="224703"/>
                </a:cubicBezTo>
                <a:cubicBezTo>
                  <a:pt x="573673" y="32397"/>
                  <a:pt x="1813210" y="-35394"/>
                  <a:pt x="2338906" y="17179"/>
                </a:cubicBezTo>
                <a:cubicBezTo>
                  <a:pt x="2864602" y="69752"/>
                  <a:pt x="3088715" y="338150"/>
                  <a:pt x="3359863" y="540141"/>
                </a:cubicBezTo>
                <a:cubicBezTo>
                  <a:pt x="3631011" y="742132"/>
                  <a:pt x="3816389" y="847278"/>
                  <a:pt x="3965797" y="1229123"/>
                </a:cubicBezTo>
                <a:cubicBezTo>
                  <a:pt x="4115205" y="1610968"/>
                  <a:pt x="4282598" y="2363592"/>
                  <a:pt x="4256313" y="2831214"/>
                </a:cubicBezTo>
                <a:cubicBezTo>
                  <a:pt x="4230028" y="3298836"/>
                  <a:pt x="4098604" y="3742939"/>
                  <a:pt x="3808088" y="4034857"/>
                </a:cubicBezTo>
                <a:cubicBezTo>
                  <a:pt x="3517572" y="4326775"/>
                  <a:pt x="3007094" y="4519081"/>
                  <a:pt x="2513216" y="4582722"/>
                </a:cubicBezTo>
                <a:cubicBezTo>
                  <a:pt x="2019338" y="4646363"/>
                  <a:pt x="1257078" y="4531532"/>
                  <a:pt x="886324" y="4433304"/>
                </a:cubicBezTo>
                <a:close/>
              </a:path>
            </a:pathLst>
          </a:custGeom>
          <a:solidFill>
            <a:srgbClr val="007377"/>
          </a:solidFill>
          <a:ln>
            <a:solidFill>
              <a:srgbClr val="00737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01770" y="525108"/>
            <a:ext cx="4580449" cy="4425580"/>
          </a:xfrm>
          <a:custGeom>
            <a:avLst/>
            <a:gdLst>
              <a:gd name="connsiteX0" fmla="*/ 4221984 w 4580449"/>
              <a:gd name="connsiteY0" fmla="*/ 4173251 h 4425580"/>
              <a:gd name="connsiteX1" fmla="*/ 4089176 w 4580449"/>
              <a:gd name="connsiteY1" fmla="*/ 3318250 h 4425580"/>
              <a:gd name="connsiteX2" fmla="*/ 3939768 w 4580449"/>
              <a:gd name="connsiteY2" fmla="*/ 2629268 h 4425580"/>
              <a:gd name="connsiteX3" fmla="*/ 4570603 w 4580449"/>
              <a:gd name="connsiteY3" fmla="*/ 1475430 h 4425580"/>
              <a:gd name="connsiteX4" fmla="*/ 3358735 w 4580449"/>
              <a:gd name="connsiteY4" fmla="*/ 628729 h 4425580"/>
              <a:gd name="connsiteX5" fmla="*/ 2022360 w 4580449"/>
              <a:gd name="connsiteY5" fmla="*/ 138971 h 4425580"/>
              <a:gd name="connsiteX6" fmla="*/ 611281 w 4580449"/>
              <a:gd name="connsiteY6" fmla="*/ 138971 h 4425580"/>
              <a:gd name="connsiteX7" fmla="*/ 46850 w 4580449"/>
              <a:gd name="connsiteY7" fmla="*/ 1741062 h 4425580"/>
              <a:gd name="connsiteX8" fmla="*/ 113253 w 4580449"/>
              <a:gd name="connsiteY8" fmla="*/ 2712278 h 4425580"/>
              <a:gd name="connsiteX9" fmla="*/ 760690 w 4580449"/>
              <a:gd name="connsiteY9" fmla="*/ 4289465 h 4425580"/>
              <a:gd name="connsiteX10" fmla="*/ 2370980 w 4580449"/>
              <a:gd name="connsiteY10" fmla="*/ 4330970 h 4425580"/>
              <a:gd name="connsiteX11" fmla="*/ 4221984 w 4580449"/>
              <a:gd name="connsiteY11" fmla="*/ 4173251 h 442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0449" h="4425580">
                <a:moveTo>
                  <a:pt x="4221984" y="4173251"/>
                </a:moveTo>
                <a:cubicBezTo>
                  <a:pt x="4508350" y="4004464"/>
                  <a:pt x="4136212" y="3575580"/>
                  <a:pt x="4089176" y="3318250"/>
                </a:cubicBezTo>
                <a:cubicBezTo>
                  <a:pt x="4042140" y="3060920"/>
                  <a:pt x="3859530" y="2936405"/>
                  <a:pt x="3939768" y="2629268"/>
                </a:cubicBezTo>
                <a:cubicBezTo>
                  <a:pt x="4020006" y="2322131"/>
                  <a:pt x="4667442" y="1808853"/>
                  <a:pt x="4570603" y="1475430"/>
                </a:cubicBezTo>
                <a:cubicBezTo>
                  <a:pt x="4473764" y="1142007"/>
                  <a:pt x="3783442" y="851472"/>
                  <a:pt x="3358735" y="628729"/>
                </a:cubicBezTo>
                <a:cubicBezTo>
                  <a:pt x="2934028" y="405986"/>
                  <a:pt x="2480269" y="220597"/>
                  <a:pt x="2022360" y="138971"/>
                </a:cubicBezTo>
                <a:cubicBezTo>
                  <a:pt x="1564451" y="57345"/>
                  <a:pt x="940533" y="-128044"/>
                  <a:pt x="611281" y="138971"/>
                </a:cubicBezTo>
                <a:cubicBezTo>
                  <a:pt x="282029" y="405986"/>
                  <a:pt x="129855" y="1312178"/>
                  <a:pt x="46850" y="1741062"/>
                </a:cubicBezTo>
                <a:cubicBezTo>
                  <a:pt x="-36155" y="2169946"/>
                  <a:pt x="-5720" y="2287544"/>
                  <a:pt x="113253" y="2712278"/>
                </a:cubicBezTo>
                <a:cubicBezTo>
                  <a:pt x="232226" y="3137012"/>
                  <a:pt x="384402" y="4019683"/>
                  <a:pt x="760690" y="4289465"/>
                </a:cubicBezTo>
                <a:cubicBezTo>
                  <a:pt x="1136978" y="4559247"/>
                  <a:pt x="1799631" y="4347572"/>
                  <a:pt x="2370980" y="4330970"/>
                </a:cubicBezTo>
                <a:cubicBezTo>
                  <a:pt x="2942329" y="4314368"/>
                  <a:pt x="3935618" y="4342038"/>
                  <a:pt x="4221984" y="4173251"/>
                </a:cubicBezTo>
                <a:close/>
              </a:path>
            </a:pathLst>
          </a:custGeom>
          <a:solidFill>
            <a:schemeClr val="accent3"/>
          </a:solidFill>
          <a:ln w="762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822412" y="2878918"/>
            <a:ext cx="659428" cy="6155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073787" y="2248295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9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07772" y="0"/>
            <a:ext cx="8776777" cy="4924174"/>
          </a:xfrm>
          <a:custGeom>
            <a:avLst/>
            <a:gdLst>
              <a:gd name="connsiteX0" fmla="*/ 846782 w 8776777"/>
              <a:gd name="connsiteY0" fmla="*/ 4832863 h 4924174"/>
              <a:gd name="connsiteX1" fmla="*/ 1502518 w 8776777"/>
              <a:gd name="connsiteY1" fmla="*/ 4924174 h 4924174"/>
              <a:gd name="connsiteX2" fmla="*/ 6789915 w 8776777"/>
              <a:gd name="connsiteY2" fmla="*/ 4866067 h 4924174"/>
              <a:gd name="connsiteX3" fmla="*/ 8259097 w 8776777"/>
              <a:gd name="connsiteY3" fmla="*/ 4359707 h 4924174"/>
              <a:gd name="connsiteX4" fmla="*/ 8773726 w 8776777"/>
              <a:gd name="connsiteY4" fmla="*/ 3164364 h 4924174"/>
              <a:gd name="connsiteX5" fmla="*/ 8383604 w 8776777"/>
              <a:gd name="connsiteY5" fmla="*/ 1014408 h 4924174"/>
              <a:gd name="connsiteX6" fmla="*/ 6789915 w 8776777"/>
              <a:gd name="connsiteY6" fmla="*/ 101300 h 4924174"/>
              <a:gd name="connsiteX7" fmla="*/ 913185 w 8776777"/>
              <a:gd name="connsiteY7" fmla="*/ 317125 h 4924174"/>
              <a:gd name="connsiteX8" fmla="*/ 16735 w 8776777"/>
              <a:gd name="connsiteY8" fmla="*/ 2716111 h 4924174"/>
              <a:gd name="connsiteX9" fmla="*/ 846782 w 8776777"/>
              <a:gd name="connsiteY9" fmla="*/ 4832863 h 492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76777" h="4924174">
                <a:moveTo>
                  <a:pt x="846782" y="4832863"/>
                </a:moveTo>
                <a:cubicBezTo>
                  <a:pt x="679389" y="4875751"/>
                  <a:pt x="1502518" y="4924174"/>
                  <a:pt x="1502518" y="4924174"/>
                </a:cubicBezTo>
                <a:lnTo>
                  <a:pt x="6789915" y="4866067"/>
                </a:lnTo>
                <a:cubicBezTo>
                  <a:pt x="7916012" y="4771989"/>
                  <a:pt x="7928462" y="4643324"/>
                  <a:pt x="8259097" y="4359707"/>
                </a:cubicBezTo>
                <a:cubicBezTo>
                  <a:pt x="8589732" y="4076090"/>
                  <a:pt x="8752975" y="3721914"/>
                  <a:pt x="8773726" y="3164364"/>
                </a:cubicBezTo>
                <a:cubicBezTo>
                  <a:pt x="8794477" y="2606814"/>
                  <a:pt x="8714239" y="1524919"/>
                  <a:pt x="8383604" y="1014408"/>
                </a:cubicBezTo>
                <a:cubicBezTo>
                  <a:pt x="8052969" y="503897"/>
                  <a:pt x="8034985" y="217514"/>
                  <a:pt x="6789915" y="101300"/>
                </a:cubicBezTo>
                <a:cubicBezTo>
                  <a:pt x="5544845" y="-14914"/>
                  <a:pt x="2042048" y="-118677"/>
                  <a:pt x="913185" y="317125"/>
                </a:cubicBezTo>
                <a:cubicBezTo>
                  <a:pt x="-215678" y="752927"/>
                  <a:pt x="23652" y="1959338"/>
                  <a:pt x="16735" y="2716111"/>
                </a:cubicBezTo>
                <a:cubicBezTo>
                  <a:pt x="9818" y="3472884"/>
                  <a:pt x="440750" y="4165325"/>
                  <a:pt x="846782" y="4832863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E8772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822412" y="2878918"/>
            <a:ext cx="659428" cy="6155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ort-causa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2400"/>
            <a:ext cx="4246134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" y="4779089"/>
            <a:ext cx="784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Lamport</a:t>
            </a:r>
            <a:r>
              <a:rPr lang="en-US" sz="1000" dirty="0" smtClean="0"/>
              <a:t>, L. Time, clocks, and the ordering of events in a distributed system. </a:t>
            </a:r>
            <a:r>
              <a:rPr lang="en-US" sz="1000" i="1" dirty="0" smtClean="0"/>
              <a:t>Communications of the ACM</a:t>
            </a:r>
            <a:r>
              <a:rPr lang="en-US" sz="1000" dirty="0" smtClean="0"/>
              <a:t>, 21:7, July 1978, pp. 558-565.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889000" y="3721100"/>
            <a:ext cx="17653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Freeform 5"/>
          <p:cNvSpPr/>
          <p:nvPr/>
        </p:nvSpPr>
        <p:spPr>
          <a:xfrm>
            <a:off x="2526972" y="2755324"/>
            <a:ext cx="177964" cy="9144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489036" y="2324100"/>
            <a:ext cx="203364" cy="4699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 bwMode="auto">
          <a:xfrm flipV="1">
            <a:off x="2692400" y="1866900"/>
            <a:ext cx="179070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435600" y="822235"/>
            <a:ext cx="3126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E87722"/>
                </a:solidFill>
              </a:rPr>
              <a:t>p</a:t>
            </a:r>
            <a:r>
              <a:rPr lang="en-US" sz="7200" baseline="-25000" dirty="0" smtClean="0">
                <a:solidFill>
                  <a:srgbClr val="E87722"/>
                </a:solidFill>
              </a:rPr>
              <a:t>1</a:t>
            </a:r>
            <a:r>
              <a:rPr lang="en-US" sz="7200" dirty="0" smtClean="0">
                <a:solidFill>
                  <a:schemeClr val="accent5"/>
                </a:solidFill>
              </a:rPr>
              <a:t> → </a:t>
            </a:r>
            <a:r>
              <a:rPr lang="en-US" sz="7200" dirty="0" smtClean="0">
                <a:solidFill>
                  <a:srgbClr val="FFFFFF"/>
                </a:solidFill>
              </a:rPr>
              <a:t>r</a:t>
            </a:r>
            <a:r>
              <a:rPr lang="en-US" sz="7200" baseline="-25000" dirty="0" smtClean="0">
                <a:solidFill>
                  <a:srgbClr val="FFFFFF"/>
                </a:solidFill>
              </a:rPr>
              <a:t>3</a:t>
            </a:r>
            <a:r>
              <a:rPr lang="en-US" sz="7200" dirty="0" smtClean="0">
                <a:solidFill>
                  <a:srgbClr val="FFFFFF"/>
                </a:solidFill>
              </a:rPr>
              <a:t> 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57200" y="3975100"/>
            <a:ext cx="647700" cy="660400"/>
          </a:xfrm>
          <a:prstGeom prst="ellipse">
            <a:avLst/>
          </a:prstGeom>
          <a:noFill/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4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08"/>
          <p:cNvSpPr/>
          <p:nvPr/>
        </p:nvSpPr>
        <p:spPr>
          <a:xfrm>
            <a:off x="107772" y="97924"/>
            <a:ext cx="8776777" cy="4924174"/>
          </a:xfrm>
          <a:custGeom>
            <a:avLst/>
            <a:gdLst>
              <a:gd name="connsiteX0" fmla="*/ 846782 w 8776777"/>
              <a:gd name="connsiteY0" fmla="*/ 4832863 h 4924174"/>
              <a:gd name="connsiteX1" fmla="*/ 1502518 w 8776777"/>
              <a:gd name="connsiteY1" fmla="*/ 4924174 h 4924174"/>
              <a:gd name="connsiteX2" fmla="*/ 6789915 w 8776777"/>
              <a:gd name="connsiteY2" fmla="*/ 4866067 h 4924174"/>
              <a:gd name="connsiteX3" fmla="*/ 8259097 w 8776777"/>
              <a:gd name="connsiteY3" fmla="*/ 4359707 h 4924174"/>
              <a:gd name="connsiteX4" fmla="*/ 8773726 w 8776777"/>
              <a:gd name="connsiteY4" fmla="*/ 3164364 h 4924174"/>
              <a:gd name="connsiteX5" fmla="*/ 8383604 w 8776777"/>
              <a:gd name="connsiteY5" fmla="*/ 1014408 h 4924174"/>
              <a:gd name="connsiteX6" fmla="*/ 6789915 w 8776777"/>
              <a:gd name="connsiteY6" fmla="*/ 101300 h 4924174"/>
              <a:gd name="connsiteX7" fmla="*/ 913185 w 8776777"/>
              <a:gd name="connsiteY7" fmla="*/ 317125 h 4924174"/>
              <a:gd name="connsiteX8" fmla="*/ 16735 w 8776777"/>
              <a:gd name="connsiteY8" fmla="*/ 2716111 h 4924174"/>
              <a:gd name="connsiteX9" fmla="*/ 846782 w 8776777"/>
              <a:gd name="connsiteY9" fmla="*/ 4832863 h 492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76777" h="4924174">
                <a:moveTo>
                  <a:pt x="846782" y="4832863"/>
                </a:moveTo>
                <a:cubicBezTo>
                  <a:pt x="679389" y="4875751"/>
                  <a:pt x="1502518" y="4924174"/>
                  <a:pt x="1502518" y="4924174"/>
                </a:cubicBezTo>
                <a:lnTo>
                  <a:pt x="6789915" y="4866067"/>
                </a:lnTo>
                <a:cubicBezTo>
                  <a:pt x="7916012" y="4771989"/>
                  <a:pt x="7928462" y="4643324"/>
                  <a:pt x="8259097" y="4359707"/>
                </a:cubicBezTo>
                <a:cubicBezTo>
                  <a:pt x="8589732" y="4076090"/>
                  <a:pt x="8752975" y="3721914"/>
                  <a:pt x="8773726" y="3164364"/>
                </a:cubicBezTo>
                <a:cubicBezTo>
                  <a:pt x="8794477" y="2606814"/>
                  <a:pt x="8714239" y="1524919"/>
                  <a:pt x="8383604" y="1014408"/>
                </a:cubicBezTo>
                <a:cubicBezTo>
                  <a:pt x="8052969" y="503897"/>
                  <a:pt x="8034985" y="217514"/>
                  <a:pt x="6789915" y="101300"/>
                </a:cubicBezTo>
                <a:cubicBezTo>
                  <a:pt x="5544845" y="-14914"/>
                  <a:pt x="2042048" y="-118677"/>
                  <a:pt x="913185" y="317125"/>
                </a:cubicBezTo>
                <a:cubicBezTo>
                  <a:pt x="-215678" y="752927"/>
                  <a:pt x="23652" y="1959338"/>
                  <a:pt x="16735" y="2716111"/>
                </a:cubicBezTo>
                <a:cubicBezTo>
                  <a:pt x="9818" y="3472884"/>
                  <a:pt x="440750" y="4165325"/>
                  <a:pt x="846782" y="4832863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E8772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4525579" y="306560"/>
            <a:ext cx="4259058" cy="4601050"/>
          </a:xfrm>
          <a:custGeom>
            <a:avLst/>
            <a:gdLst>
              <a:gd name="connsiteX0" fmla="*/ 886324 w 4259058"/>
              <a:gd name="connsiteY0" fmla="*/ 4433304 h 4601050"/>
              <a:gd name="connsiteX1" fmla="*/ 288691 w 4259058"/>
              <a:gd name="connsiteY1" fmla="*/ 3993352 h 4601050"/>
              <a:gd name="connsiteX2" fmla="*/ 39677 w 4259058"/>
              <a:gd name="connsiteY2" fmla="*/ 3445487 h 4601050"/>
              <a:gd name="connsiteX3" fmla="*/ 164184 w 4259058"/>
              <a:gd name="connsiteY3" fmla="*/ 2781408 h 4601050"/>
              <a:gd name="connsiteX4" fmla="*/ 595808 w 4259058"/>
              <a:gd name="connsiteY4" fmla="*/ 2441067 h 4601050"/>
              <a:gd name="connsiteX5" fmla="*/ 620709 w 4259058"/>
              <a:gd name="connsiteY5" fmla="*/ 1693978 h 4601050"/>
              <a:gd name="connsiteX6" fmla="*/ 130982 w 4259058"/>
              <a:gd name="connsiteY6" fmla="*/ 1171016 h 4601050"/>
              <a:gd name="connsiteX7" fmla="*/ 205686 w 4259058"/>
              <a:gd name="connsiteY7" fmla="*/ 224703 h 4601050"/>
              <a:gd name="connsiteX8" fmla="*/ 2338906 w 4259058"/>
              <a:gd name="connsiteY8" fmla="*/ 17179 h 4601050"/>
              <a:gd name="connsiteX9" fmla="*/ 3359863 w 4259058"/>
              <a:gd name="connsiteY9" fmla="*/ 540141 h 4601050"/>
              <a:gd name="connsiteX10" fmla="*/ 3965797 w 4259058"/>
              <a:gd name="connsiteY10" fmla="*/ 1229123 h 4601050"/>
              <a:gd name="connsiteX11" fmla="*/ 4256313 w 4259058"/>
              <a:gd name="connsiteY11" fmla="*/ 2831214 h 4601050"/>
              <a:gd name="connsiteX12" fmla="*/ 3808088 w 4259058"/>
              <a:gd name="connsiteY12" fmla="*/ 4034857 h 4601050"/>
              <a:gd name="connsiteX13" fmla="*/ 2513216 w 4259058"/>
              <a:gd name="connsiteY13" fmla="*/ 4582722 h 4601050"/>
              <a:gd name="connsiteX14" fmla="*/ 886324 w 4259058"/>
              <a:gd name="connsiteY14" fmla="*/ 4433304 h 46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9058" h="4601050">
                <a:moveTo>
                  <a:pt x="886324" y="4433304"/>
                </a:moveTo>
                <a:cubicBezTo>
                  <a:pt x="515570" y="4335076"/>
                  <a:pt x="429799" y="4157988"/>
                  <a:pt x="288691" y="3993352"/>
                </a:cubicBezTo>
                <a:cubicBezTo>
                  <a:pt x="147583" y="3828716"/>
                  <a:pt x="60428" y="3647478"/>
                  <a:pt x="39677" y="3445487"/>
                </a:cubicBezTo>
                <a:cubicBezTo>
                  <a:pt x="18926" y="3243496"/>
                  <a:pt x="71496" y="2948811"/>
                  <a:pt x="164184" y="2781408"/>
                </a:cubicBezTo>
                <a:cubicBezTo>
                  <a:pt x="256872" y="2614005"/>
                  <a:pt x="519721" y="2622305"/>
                  <a:pt x="595808" y="2441067"/>
                </a:cubicBezTo>
                <a:cubicBezTo>
                  <a:pt x="671895" y="2259829"/>
                  <a:pt x="698180" y="1905653"/>
                  <a:pt x="620709" y="1693978"/>
                </a:cubicBezTo>
                <a:cubicBezTo>
                  <a:pt x="543238" y="1482303"/>
                  <a:pt x="200152" y="1415895"/>
                  <a:pt x="130982" y="1171016"/>
                </a:cubicBezTo>
                <a:cubicBezTo>
                  <a:pt x="61812" y="926137"/>
                  <a:pt x="-162301" y="417009"/>
                  <a:pt x="205686" y="224703"/>
                </a:cubicBezTo>
                <a:cubicBezTo>
                  <a:pt x="573673" y="32397"/>
                  <a:pt x="1813210" y="-35394"/>
                  <a:pt x="2338906" y="17179"/>
                </a:cubicBezTo>
                <a:cubicBezTo>
                  <a:pt x="2864602" y="69752"/>
                  <a:pt x="3088715" y="338150"/>
                  <a:pt x="3359863" y="540141"/>
                </a:cubicBezTo>
                <a:cubicBezTo>
                  <a:pt x="3631011" y="742132"/>
                  <a:pt x="3816389" y="847278"/>
                  <a:pt x="3965797" y="1229123"/>
                </a:cubicBezTo>
                <a:cubicBezTo>
                  <a:pt x="4115205" y="1610968"/>
                  <a:pt x="4282598" y="2363592"/>
                  <a:pt x="4256313" y="2831214"/>
                </a:cubicBezTo>
                <a:cubicBezTo>
                  <a:pt x="4230028" y="3298836"/>
                  <a:pt x="4098604" y="3742939"/>
                  <a:pt x="3808088" y="4034857"/>
                </a:cubicBezTo>
                <a:cubicBezTo>
                  <a:pt x="3517572" y="4326775"/>
                  <a:pt x="3007094" y="4519081"/>
                  <a:pt x="2513216" y="4582722"/>
                </a:cubicBezTo>
                <a:cubicBezTo>
                  <a:pt x="2019338" y="4646363"/>
                  <a:pt x="1257078" y="4531532"/>
                  <a:pt x="886324" y="4433304"/>
                </a:cubicBezTo>
                <a:close/>
              </a:path>
            </a:pathLst>
          </a:custGeom>
          <a:solidFill>
            <a:srgbClr val="007377"/>
          </a:solidFill>
          <a:ln>
            <a:solidFill>
              <a:srgbClr val="00737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301770" y="525108"/>
            <a:ext cx="4580449" cy="4425580"/>
          </a:xfrm>
          <a:custGeom>
            <a:avLst/>
            <a:gdLst>
              <a:gd name="connsiteX0" fmla="*/ 4221984 w 4580449"/>
              <a:gd name="connsiteY0" fmla="*/ 4173251 h 4425580"/>
              <a:gd name="connsiteX1" fmla="*/ 4089176 w 4580449"/>
              <a:gd name="connsiteY1" fmla="*/ 3318250 h 4425580"/>
              <a:gd name="connsiteX2" fmla="*/ 3939768 w 4580449"/>
              <a:gd name="connsiteY2" fmla="*/ 2629268 h 4425580"/>
              <a:gd name="connsiteX3" fmla="*/ 4570603 w 4580449"/>
              <a:gd name="connsiteY3" fmla="*/ 1475430 h 4425580"/>
              <a:gd name="connsiteX4" fmla="*/ 3358735 w 4580449"/>
              <a:gd name="connsiteY4" fmla="*/ 628729 h 4425580"/>
              <a:gd name="connsiteX5" fmla="*/ 2022360 w 4580449"/>
              <a:gd name="connsiteY5" fmla="*/ 138971 h 4425580"/>
              <a:gd name="connsiteX6" fmla="*/ 611281 w 4580449"/>
              <a:gd name="connsiteY6" fmla="*/ 138971 h 4425580"/>
              <a:gd name="connsiteX7" fmla="*/ 46850 w 4580449"/>
              <a:gd name="connsiteY7" fmla="*/ 1741062 h 4425580"/>
              <a:gd name="connsiteX8" fmla="*/ 113253 w 4580449"/>
              <a:gd name="connsiteY8" fmla="*/ 2712278 h 4425580"/>
              <a:gd name="connsiteX9" fmla="*/ 760690 w 4580449"/>
              <a:gd name="connsiteY9" fmla="*/ 4289465 h 4425580"/>
              <a:gd name="connsiteX10" fmla="*/ 2370980 w 4580449"/>
              <a:gd name="connsiteY10" fmla="*/ 4330970 h 4425580"/>
              <a:gd name="connsiteX11" fmla="*/ 4221984 w 4580449"/>
              <a:gd name="connsiteY11" fmla="*/ 4173251 h 442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0449" h="4425580">
                <a:moveTo>
                  <a:pt x="4221984" y="4173251"/>
                </a:moveTo>
                <a:cubicBezTo>
                  <a:pt x="4508350" y="4004464"/>
                  <a:pt x="4136212" y="3575580"/>
                  <a:pt x="4089176" y="3318250"/>
                </a:cubicBezTo>
                <a:cubicBezTo>
                  <a:pt x="4042140" y="3060920"/>
                  <a:pt x="3859530" y="2936405"/>
                  <a:pt x="3939768" y="2629268"/>
                </a:cubicBezTo>
                <a:cubicBezTo>
                  <a:pt x="4020006" y="2322131"/>
                  <a:pt x="4667442" y="1808853"/>
                  <a:pt x="4570603" y="1475430"/>
                </a:cubicBezTo>
                <a:cubicBezTo>
                  <a:pt x="4473764" y="1142007"/>
                  <a:pt x="3783442" y="851472"/>
                  <a:pt x="3358735" y="628729"/>
                </a:cubicBezTo>
                <a:cubicBezTo>
                  <a:pt x="2934028" y="405986"/>
                  <a:pt x="2480269" y="220597"/>
                  <a:pt x="2022360" y="138971"/>
                </a:cubicBezTo>
                <a:cubicBezTo>
                  <a:pt x="1564451" y="57345"/>
                  <a:pt x="940533" y="-128044"/>
                  <a:pt x="611281" y="138971"/>
                </a:cubicBezTo>
                <a:cubicBezTo>
                  <a:pt x="282029" y="405986"/>
                  <a:pt x="129855" y="1312178"/>
                  <a:pt x="46850" y="1741062"/>
                </a:cubicBezTo>
                <a:cubicBezTo>
                  <a:pt x="-36155" y="2169946"/>
                  <a:pt x="-5720" y="2287544"/>
                  <a:pt x="113253" y="2712278"/>
                </a:cubicBezTo>
                <a:cubicBezTo>
                  <a:pt x="232226" y="3137012"/>
                  <a:pt x="384402" y="4019683"/>
                  <a:pt x="760690" y="4289465"/>
                </a:cubicBezTo>
                <a:cubicBezTo>
                  <a:pt x="1136978" y="4559247"/>
                  <a:pt x="1799631" y="4347572"/>
                  <a:pt x="2370980" y="4330970"/>
                </a:cubicBezTo>
                <a:cubicBezTo>
                  <a:pt x="2942329" y="4314368"/>
                  <a:pt x="3935618" y="4342038"/>
                  <a:pt x="4221984" y="417325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7" name="Freeform 236"/>
          <p:cNvSpPr/>
          <p:nvPr/>
        </p:nvSpPr>
        <p:spPr>
          <a:xfrm>
            <a:off x="6221707" y="1525201"/>
            <a:ext cx="2397030" cy="1642001"/>
          </a:xfrm>
          <a:custGeom>
            <a:avLst/>
            <a:gdLst>
              <a:gd name="connsiteX0" fmla="*/ 1846345 w 2397030"/>
              <a:gd name="connsiteY0" fmla="*/ 2181 h 1642001"/>
              <a:gd name="connsiteX1" fmla="*/ 194553 w 2397030"/>
              <a:gd name="connsiteY1" fmla="*/ 110094 h 1642001"/>
              <a:gd name="connsiteX2" fmla="*/ 119848 w 2397030"/>
              <a:gd name="connsiteY2" fmla="*/ 475337 h 1642001"/>
              <a:gd name="connsiteX3" fmla="*/ 983097 w 2397030"/>
              <a:gd name="connsiteY3" fmla="*/ 1114513 h 1642001"/>
              <a:gd name="connsiteX4" fmla="*/ 2186664 w 2397030"/>
              <a:gd name="connsiteY4" fmla="*/ 1629175 h 1642001"/>
              <a:gd name="connsiteX5" fmla="*/ 2385875 w 2397030"/>
              <a:gd name="connsiteY5" fmla="*/ 1371844 h 1642001"/>
              <a:gd name="connsiteX6" fmla="*/ 2053857 w 2397030"/>
              <a:gd name="connsiteY6" fmla="*/ 184803 h 1642001"/>
              <a:gd name="connsiteX7" fmla="*/ 1846345 w 2397030"/>
              <a:gd name="connsiteY7" fmla="*/ 2181 h 16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030" h="1642001">
                <a:moveTo>
                  <a:pt x="1846345" y="2181"/>
                </a:moveTo>
                <a:cubicBezTo>
                  <a:pt x="1536461" y="-10270"/>
                  <a:pt x="482303" y="31235"/>
                  <a:pt x="194553" y="110094"/>
                </a:cubicBezTo>
                <a:cubicBezTo>
                  <a:pt x="-93197" y="188953"/>
                  <a:pt x="-11576" y="307934"/>
                  <a:pt x="119848" y="475337"/>
                </a:cubicBezTo>
                <a:cubicBezTo>
                  <a:pt x="251272" y="642740"/>
                  <a:pt x="638628" y="922207"/>
                  <a:pt x="983097" y="1114513"/>
                </a:cubicBezTo>
                <a:cubicBezTo>
                  <a:pt x="1327566" y="1306819"/>
                  <a:pt x="1952868" y="1586287"/>
                  <a:pt x="2186664" y="1629175"/>
                </a:cubicBezTo>
                <a:cubicBezTo>
                  <a:pt x="2420460" y="1672064"/>
                  <a:pt x="2408009" y="1612573"/>
                  <a:pt x="2385875" y="1371844"/>
                </a:cubicBezTo>
                <a:cubicBezTo>
                  <a:pt x="2363741" y="1131115"/>
                  <a:pt x="2143779" y="413080"/>
                  <a:pt x="2053857" y="184803"/>
                </a:cubicBezTo>
                <a:cubicBezTo>
                  <a:pt x="1963935" y="-43474"/>
                  <a:pt x="2156229" y="14632"/>
                  <a:pt x="1846345" y="21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 rot="20160100">
            <a:off x="6411667" y="3875583"/>
            <a:ext cx="2049451" cy="780373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" name="Freeform 233"/>
          <p:cNvSpPr/>
          <p:nvPr/>
        </p:nvSpPr>
        <p:spPr>
          <a:xfrm>
            <a:off x="4679264" y="560000"/>
            <a:ext cx="1581066" cy="1804539"/>
          </a:xfrm>
          <a:custGeom>
            <a:avLst/>
            <a:gdLst>
              <a:gd name="connsiteX0" fmla="*/ 1122761 w 1581066"/>
              <a:gd name="connsiteY0" fmla="*/ 1747675 h 1804539"/>
              <a:gd name="connsiteX1" fmla="*/ 1355174 w 1581066"/>
              <a:gd name="connsiteY1" fmla="*/ 1598257 h 1804539"/>
              <a:gd name="connsiteX2" fmla="*/ 1579287 w 1581066"/>
              <a:gd name="connsiteY2" fmla="*/ 278400 h 1804539"/>
              <a:gd name="connsiteX3" fmla="*/ 1380076 w 1581066"/>
              <a:gd name="connsiteY3" fmla="*/ 45972 h 1804539"/>
              <a:gd name="connsiteX4" fmla="*/ 276114 w 1581066"/>
              <a:gd name="connsiteY4" fmla="*/ 21069 h 1804539"/>
              <a:gd name="connsiteX5" fmla="*/ 43701 w 1581066"/>
              <a:gd name="connsiteY5" fmla="*/ 286701 h 1804539"/>
              <a:gd name="connsiteX6" fmla="*/ 110104 w 1581066"/>
              <a:gd name="connsiteY6" fmla="*/ 1058693 h 1804539"/>
              <a:gd name="connsiteX7" fmla="*/ 1122761 w 1581066"/>
              <a:gd name="connsiteY7" fmla="*/ 1747675 h 18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066" h="1804539">
                <a:moveTo>
                  <a:pt x="1122761" y="1747675"/>
                </a:moveTo>
                <a:cubicBezTo>
                  <a:pt x="1330273" y="1837602"/>
                  <a:pt x="1279086" y="1843136"/>
                  <a:pt x="1355174" y="1598257"/>
                </a:cubicBezTo>
                <a:cubicBezTo>
                  <a:pt x="1431262" y="1353378"/>
                  <a:pt x="1575137" y="537114"/>
                  <a:pt x="1579287" y="278400"/>
                </a:cubicBezTo>
                <a:cubicBezTo>
                  <a:pt x="1583437" y="19686"/>
                  <a:pt x="1597271" y="88860"/>
                  <a:pt x="1380076" y="45972"/>
                </a:cubicBezTo>
                <a:cubicBezTo>
                  <a:pt x="1162881" y="3084"/>
                  <a:pt x="498843" y="-19053"/>
                  <a:pt x="276114" y="21069"/>
                </a:cubicBezTo>
                <a:cubicBezTo>
                  <a:pt x="53385" y="61191"/>
                  <a:pt x="71369" y="113764"/>
                  <a:pt x="43701" y="286701"/>
                </a:cubicBezTo>
                <a:cubicBezTo>
                  <a:pt x="16033" y="459638"/>
                  <a:pt x="-66973" y="813814"/>
                  <a:pt x="110104" y="1058693"/>
                </a:cubicBezTo>
                <a:cubicBezTo>
                  <a:pt x="287180" y="1303572"/>
                  <a:pt x="915249" y="1657748"/>
                  <a:pt x="1122761" y="1747675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387812" y="850203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605381" y="453892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" name="Freeform 231"/>
          <p:cNvSpPr/>
          <p:nvPr/>
        </p:nvSpPr>
        <p:spPr>
          <a:xfrm>
            <a:off x="4605675" y="2604271"/>
            <a:ext cx="2477353" cy="2034854"/>
          </a:xfrm>
          <a:custGeom>
            <a:avLst/>
            <a:gdLst>
              <a:gd name="connsiteX0" fmla="*/ 947336 w 2477353"/>
              <a:gd name="connsiteY0" fmla="*/ 2027681 h 2034854"/>
              <a:gd name="connsiteX1" fmla="*/ 2350115 w 2477353"/>
              <a:gd name="connsiteY1" fmla="*/ 848940 h 2034854"/>
              <a:gd name="connsiteX2" fmla="*/ 2308613 w 2477353"/>
              <a:gd name="connsiteY2" fmla="*/ 500299 h 2034854"/>
              <a:gd name="connsiteX3" fmla="*/ 1437064 w 2477353"/>
              <a:gd name="connsiteY3" fmla="*/ 2239 h 2034854"/>
              <a:gd name="connsiteX4" fmla="*/ 316501 w 2477353"/>
              <a:gd name="connsiteY4" fmla="*/ 359182 h 2034854"/>
              <a:gd name="connsiteX5" fmla="*/ 34285 w 2477353"/>
              <a:gd name="connsiteY5" fmla="*/ 1297194 h 2034854"/>
              <a:gd name="connsiteX6" fmla="*/ 947336 w 2477353"/>
              <a:gd name="connsiteY6" fmla="*/ 2027681 h 20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7353" h="2034854">
                <a:moveTo>
                  <a:pt x="947336" y="2027681"/>
                </a:moveTo>
                <a:cubicBezTo>
                  <a:pt x="1333308" y="1952972"/>
                  <a:pt x="2123236" y="1103504"/>
                  <a:pt x="2350115" y="848940"/>
                </a:cubicBezTo>
                <a:cubicBezTo>
                  <a:pt x="2576995" y="594376"/>
                  <a:pt x="2460788" y="641416"/>
                  <a:pt x="2308613" y="500299"/>
                </a:cubicBezTo>
                <a:cubicBezTo>
                  <a:pt x="2156438" y="359182"/>
                  <a:pt x="1769083" y="25758"/>
                  <a:pt x="1437064" y="2239"/>
                </a:cubicBezTo>
                <a:cubicBezTo>
                  <a:pt x="1105045" y="-21280"/>
                  <a:pt x="550297" y="143356"/>
                  <a:pt x="316501" y="359182"/>
                </a:cubicBezTo>
                <a:cubicBezTo>
                  <a:pt x="82705" y="575008"/>
                  <a:pt x="-72238" y="1019111"/>
                  <a:pt x="34285" y="1297194"/>
                </a:cubicBezTo>
                <a:cubicBezTo>
                  <a:pt x="140808" y="1575277"/>
                  <a:pt x="561364" y="2102390"/>
                  <a:pt x="947336" y="20276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" name="Freeform 230"/>
          <p:cNvSpPr/>
          <p:nvPr/>
        </p:nvSpPr>
        <p:spPr>
          <a:xfrm>
            <a:off x="3180946" y="3202980"/>
            <a:ext cx="1289445" cy="1414386"/>
          </a:xfrm>
          <a:custGeom>
            <a:avLst/>
            <a:gdLst>
              <a:gd name="connsiteX0" fmla="*/ 853080 w 1289445"/>
              <a:gd name="connsiteY0" fmla="*/ 9503 h 1414386"/>
              <a:gd name="connsiteX1" fmla="*/ 81137 w 1289445"/>
              <a:gd name="connsiteY1" fmla="*/ 640378 h 1414386"/>
              <a:gd name="connsiteX2" fmla="*/ 130940 w 1289445"/>
              <a:gd name="connsiteY2" fmla="*/ 889407 h 1414386"/>
              <a:gd name="connsiteX3" fmla="*/ 1035690 w 1289445"/>
              <a:gd name="connsiteY3" fmla="*/ 1395768 h 1414386"/>
              <a:gd name="connsiteX4" fmla="*/ 1284704 w 1289445"/>
              <a:gd name="connsiteY4" fmla="*/ 1179942 h 1414386"/>
              <a:gd name="connsiteX5" fmla="*/ 853080 w 1289445"/>
              <a:gd name="connsiteY5" fmla="*/ 9503 h 141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445" h="1414386">
                <a:moveTo>
                  <a:pt x="853080" y="9503"/>
                </a:moveTo>
                <a:cubicBezTo>
                  <a:pt x="652485" y="-80424"/>
                  <a:pt x="201494" y="493727"/>
                  <a:pt x="81137" y="640378"/>
                </a:cubicBezTo>
                <a:cubicBezTo>
                  <a:pt x="-39220" y="787029"/>
                  <a:pt x="-28152" y="763509"/>
                  <a:pt x="130940" y="889407"/>
                </a:cubicBezTo>
                <a:cubicBezTo>
                  <a:pt x="290032" y="1015305"/>
                  <a:pt x="843396" y="1347345"/>
                  <a:pt x="1035690" y="1395768"/>
                </a:cubicBezTo>
                <a:cubicBezTo>
                  <a:pt x="1227984" y="1444191"/>
                  <a:pt x="1310989" y="1406836"/>
                  <a:pt x="1284704" y="1179942"/>
                </a:cubicBezTo>
                <a:cubicBezTo>
                  <a:pt x="1258419" y="953048"/>
                  <a:pt x="1053675" y="99430"/>
                  <a:pt x="853080" y="9503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2391188" y="4359555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520181" y="2256708"/>
            <a:ext cx="2882502" cy="2469194"/>
          </a:xfrm>
          <a:custGeom>
            <a:avLst/>
            <a:gdLst>
              <a:gd name="connsiteX0" fmla="*/ 907499 w 2882502"/>
              <a:gd name="connsiteY0" fmla="*/ 2325438 h 2469194"/>
              <a:gd name="connsiteX1" fmla="*/ 2741902 w 2882502"/>
              <a:gd name="connsiteY1" fmla="*/ 856163 h 2469194"/>
              <a:gd name="connsiteX2" fmla="*/ 2617395 w 2882502"/>
              <a:gd name="connsiteY2" fmla="*/ 590531 h 2469194"/>
              <a:gd name="connsiteX3" fmla="*/ 1505133 w 2882502"/>
              <a:gd name="connsiteY3" fmla="*/ 1161 h 2469194"/>
              <a:gd name="connsiteX4" fmla="*/ 135556 w 2882502"/>
              <a:gd name="connsiteY4" fmla="*/ 756551 h 2469194"/>
              <a:gd name="connsiteX5" fmla="*/ 94053 w 2882502"/>
              <a:gd name="connsiteY5" fmla="*/ 1130095 h 2469194"/>
              <a:gd name="connsiteX6" fmla="*/ 525678 w 2882502"/>
              <a:gd name="connsiteY6" fmla="*/ 2275632 h 2469194"/>
              <a:gd name="connsiteX7" fmla="*/ 907499 w 2882502"/>
              <a:gd name="connsiteY7" fmla="*/ 2325438 h 246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2502" h="2469194">
                <a:moveTo>
                  <a:pt x="907499" y="2325438"/>
                </a:moveTo>
                <a:cubicBezTo>
                  <a:pt x="1276870" y="2088860"/>
                  <a:pt x="2456919" y="1145314"/>
                  <a:pt x="2741902" y="856163"/>
                </a:cubicBezTo>
                <a:cubicBezTo>
                  <a:pt x="3026885" y="567012"/>
                  <a:pt x="2823523" y="733031"/>
                  <a:pt x="2617395" y="590531"/>
                </a:cubicBezTo>
                <a:cubicBezTo>
                  <a:pt x="2411267" y="448031"/>
                  <a:pt x="1918773" y="-26509"/>
                  <a:pt x="1505133" y="1161"/>
                </a:cubicBezTo>
                <a:cubicBezTo>
                  <a:pt x="1091493" y="28831"/>
                  <a:pt x="370736" y="568395"/>
                  <a:pt x="135556" y="756551"/>
                </a:cubicBezTo>
                <a:cubicBezTo>
                  <a:pt x="-99624" y="944707"/>
                  <a:pt x="29033" y="876915"/>
                  <a:pt x="94053" y="1130095"/>
                </a:cubicBezTo>
                <a:cubicBezTo>
                  <a:pt x="159073" y="1383275"/>
                  <a:pt x="387337" y="2072258"/>
                  <a:pt x="525678" y="2275632"/>
                </a:cubicBezTo>
                <a:cubicBezTo>
                  <a:pt x="664019" y="2479006"/>
                  <a:pt x="538128" y="2562016"/>
                  <a:pt x="907499" y="2325438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" name="Freeform 224"/>
          <p:cNvSpPr/>
          <p:nvPr/>
        </p:nvSpPr>
        <p:spPr>
          <a:xfrm>
            <a:off x="3409832" y="1896692"/>
            <a:ext cx="1429206" cy="1133093"/>
          </a:xfrm>
          <a:custGeom>
            <a:avLst/>
            <a:gdLst>
              <a:gd name="connsiteX0" fmla="*/ 34861 w 1429206"/>
              <a:gd name="connsiteY0" fmla="*/ 186856 h 1133093"/>
              <a:gd name="connsiteX1" fmla="*/ 665696 w 1429206"/>
              <a:gd name="connsiteY1" fmla="*/ 1050159 h 1133093"/>
              <a:gd name="connsiteX2" fmla="*/ 914710 w 1429206"/>
              <a:gd name="connsiteY2" fmla="*/ 1016955 h 1133093"/>
              <a:gd name="connsiteX3" fmla="*/ 1387837 w 1429206"/>
              <a:gd name="connsiteY3" fmla="*/ 327973 h 1133093"/>
              <a:gd name="connsiteX4" fmla="*/ 1271630 w 1429206"/>
              <a:gd name="connsiteY4" fmla="*/ 37438 h 1133093"/>
              <a:gd name="connsiteX5" fmla="*/ 209171 w 1429206"/>
              <a:gd name="connsiteY5" fmla="*/ 20836 h 1133093"/>
              <a:gd name="connsiteX6" fmla="*/ 34861 w 1429206"/>
              <a:gd name="connsiteY6" fmla="*/ 186856 h 113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06" h="1133093">
                <a:moveTo>
                  <a:pt x="34861" y="186856"/>
                </a:moveTo>
                <a:cubicBezTo>
                  <a:pt x="110948" y="358410"/>
                  <a:pt x="519055" y="911809"/>
                  <a:pt x="665696" y="1050159"/>
                </a:cubicBezTo>
                <a:cubicBezTo>
                  <a:pt x="812337" y="1188509"/>
                  <a:pt x="794353" y="1137319"/>
                  <a:pt x="914710" y="1016955"/>
                </a:cubicBezTo>
                <a:cubicBezTo>
                  <a:pt x="1035067" y="896591"/>
                  <a:pt x="1328350" y="491226"/>
                  <a:pt x="1387837" y="327973"/>
                </a:cubicBezTo>
                <a:cubicBezTo>
                  <a:pt x="1447324" y="164720"/>
                  <a:pt x="1468074" y="88627"/>
                  <a:pt x="1271630" y="37438"/>
                </a:cubicBezTo>
                <a:cubicBezTo>
                  <a:pt x="1075186" y="-13751"/>
                  <a:pt x="415299" y="-5450"/>
                  <a:pt x="209171" y="20836"/>
                </a:cubicBezTo>
                <a:cubicBezTo>
                  <a:pt x="3043" y="47122"/>
                  <a:pt x="-41226" y="15302"/>
                  <a:pt x="34861" y="186856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90278" y="747807"/>
            <a:ext cx="1333460" cy="1200517"/>
          </a:xfrm>
          <a:custGeom>
            <a:avLst/>
            <a:gdLst>
              <a:gd name="connsiteX0" fmla="*/ 257965 w 1333460"/>
              <a:gd name="connsiteY0" fmla="*/ 1045207 h 1200517"/>
              <a:gd name="connsiteX1" fmla="*/ 382472 w 1333460"/>
              <a:gd name="connsiteY1" fmla="*/ 1194624 h 1200517"/>
              <a:gd name="connsiteX2" fmla="*/ 589983 w 1333460"/>
              <a:gd name="connsiteY2" fmla="*/ 1119915 h 1200517"/>
              <a:gd name="connsiteX3" fmla="*/ 1254021 w 1333460"/>
              <a:gd name="connsiteY3" fmla="*/ 671662 h 1200517"/>
              <a:gd name="connsiteX4" fmla="*/ 1312124 w 1333460"/>
              <a:gd name="connsiteY4" fmla="*/ 472438 h 1200517"/>
              <a:gd name="connsiteX5" fmla="*/ 1171016 w 1333460"/>
              <a:gd name="connsiteY5" fmla="*/ 364525 h 1200517"/>
              <a:gd name="connsiteX6" fmla="*/ 216462 w 1333460"/>
              <a:gd name="connsiteY6" fmla="*/ 24185 h 1200517"/>
              <a:gd name="connsiteX7" fmla="*/ 650 w 1333460"/>
              <a:gd name="connsiteY7" fmla="*/ 140399 h 1200517"/>
              <a:gd name="connsiteX8" fmla="*/ 257965 w 1333460"/>
              <a:gd name="connsiteY8" fmla="*/ 1045207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460" h="1200517">
                <a:moveTo>
                  <a:pt x="257965" y="1045207"/>
                </a:moveTo>
                <a:cubicBezTo>
                  <a:pt x="321602" y="1220911"/>
                  <a:pt x="327136" y="1182173"/>
                  <a:pt x="382472" y="1194624"/>
                </a:cubicBezTo>
                <a:cubicBezTo>
                  <a:pt x="437808" y="1207075"/>
                  <a:pt x="444725" y="1207075"/>
                  <a:pt x="589983" y="1119915"/>
                </a:cubicBezTo>
                <a:cubicBezTo>
                  <a:pt x="735241" y="1032755"/>
                  <a:pt x="1133664" y="779575"/>
                  <a:pt x="1254021" y="671662"/>
                </a:cubicBezTo>
                <a:cubicBezTo>
                  <a:pt x="1374378" y="563749"/>
                  <a:pt x="1325958" y="523627"/>
                  <a:pt x="1312124" y="472438"/>
                </a:cubicBezTo>
                <a:cubicBezTo>
                  <a:pt x="1298290" y="421249"/>
                  <a:pt x="1353626" y="439234"/>
                  <a:pt x="1171016" y="364525"/>
                </a:cubicBezTo>
                <a:cubicBezTo>
                  <a:pt x="988406" y="289816"/>
                  <a:pt x="411523" y="61539"/>
                  <a:pt x="216462" y="24185"/>
                </a:cubicBezTo>
                <a:cubicBezTo>
                  <a:pt x="21401" y="-13169"/>
                  <a:pt x="-4884" y="-28388"/>
                  <a:pt x="650" y="140399"/>
                </a:cubicBezTo>
                <a:cubicBezTo>
                  <a:pt x="6184" y="309186"/>
                  <a:pt x="194328" y="869503"/>
                  <a:pt x="257965" y="1045207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55701" y="757950"/>
            <a:ext cx="1583684" cy="1495413"/>
          </a:xfrm>
          <a:custGeom>
            <a:avLst/>
            <a:gdLst>
              <a:gd name="connsiteX0" fmla="*/ 34026 w 1583684"/>
              <a:gd name="connsiteY0" fmla="*/ 1317297 h 1495413"/>
              <a:gd name="connsiteX1" fmla="*/ 175134 w 1583684"/>
              <a:gd name="connsiteY1" fmla="*/ 1450113 h 1495413"/>
              <a:gd name="connsiteX2" fmla="*/ 1428505 w 1583684"/>
              <a:gd name="connsiteY2" fmla="*/ 918850 h 1495413"/>
              <a:gd name="connsiteX3" fmla="*/ 1486608 w 1583684"/>
              <a:gd name="connsiteY3" fmla="*/ 719626 h 1495413"/>
              <a:gd name="connsiteX4" fmla="*/ 722965 w 1583684"/>
              <a:gd name="connsiteY4" fmla="*/ 72149 h 1495413"/>
              <a:gd name="connsiteX5" fmla="*/ 548655 w 1583684"/>
              <a:gd name="connsiteY5" fmla="*/ 22343 h 1495413"/>
              <a:gd name="connsiteX6" fmla="*/ 407547 w 1583684"/>
              <a:gd name="connsiteY6" fmla="*/ 130256 h 1495413"/>
              <a:gd name="connsiteX7" fmla="*/ 34026 w 1583684"/>
              <a:gd name="connsiteY7" fmla="*/ 1317297 h 14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684" h="1495413">
                <a:moveTo>
                  <a:pt x="34026" y="1317297"/>
                </a:moveTo>
                <a:cubicBezTo>
                  <a:pt x="-4710" y="1537273"/>
                  <a:pt x="-57279" y="1516521"/>
                  <a:pt x="175134" y="1450113"/>
                </a:cubicBezTo>
                <a:cubicBezTo>
                  <a:pt x="407547" y="1383705"/>
                  <a:pt x="1209926" y="1040598"/>
                  <a:pt x="1428505" y="918850"/>
                </a:cubicBezTo>
                <a:cubicBezTo>
                  <a:pt x="1647084" y="797102"/>
                  <a:pt x="1604198" y="860743"/>
                  <a:pt x="1486608" y="719626"/>
                </a:cubicBezTo>
                <a:cubicBezTo>
                  <a:pt x="1369018" y="578509"/>
                  <a:pt x="879290" y="188363"/>
                  <a:pt x="722965" y="72149"/>
                </a:cubicBezTo>
                <a:cubicBezTo>
                  <a:pt x="566640" y="-44065"/>
                  <a:pt x="601225" y="12659"/>
                  <a:pt x="548655" y="22343"/>
                </a:cubicBezTo>
                <a:cubicBezTo>
                  <a:pt x="496085" y="32027"/>
                  <a:pt x="489168" y="-78652"/>
                  <a:pt x="407547" y="130256"/>
                </a:cubicBezTo>
                <a:cubicBezTo>
                  <a:pt x="325926" y="339164"/>
                  <a:pt x="72762" y="1097321"/>
                  <a:pt x="34026" y="1317297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0" name="Oval 109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7073787" y="2248295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1822412" y="2878918"/>
            <a:ext cx="659428" cy="6155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97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584531"/>
              </p:ext>
            </p:extLst>
          </p:nvPr>
        </p:nvGraphicFramePr>
        <p:xfrm>
          <a:off x="304800" y="190499"/>
          <a:ext cx="8674100" cy="4787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581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692538"/>
              </p:ext>
            </p:extLst>
          </p:nvPr>
        </p:nvGraphicFramePr>
        <p:xfrm>
          <a:off x="304800" y="190499"/>
          <a:ext cx="8674100" cy="4787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Explosion 1 2"/>
          <p:cNvSpPr/>
          <p:nvPr/>
        </p:nvSpPr>
        <p:spPr bwMode="auto">
          <a:xfrm>
            <a:off x="5054600" y="1054100"/>
            <a:ext cx="3378200" cy="2832100"/>
          </a:xfrm>
          <a:prstGeom prst="irregularSeal1">
            <a:avLst/>
          </a:prstGeom>
          <a:solidFill>
            <a:srgbClr val="FFB81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O(log n)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8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660152"/>
              </p:ext>
            </p:extLst>
          </p:nvPr>
        </p:nvGraphicFramePr>
        <p:xfrm>
          <a:off x="0" y="160867"/>
          <a:ext cx="9144000" cy="4588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890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4595845"/>
              </p:ext>
            </p:extLst>
          </p:nvPr>
        </p:nvGraphicFramePr>
        <p:xfrm>
          <a:off x="0" y="160867"/>
          <a:ext cx="9144000" cy="4588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Explosion 1 2"/>
          <p:cNvSpPr/>
          <p:nvPr/>
        </p:nvSpPr>
        <p:spPr bwMode="auto">
          <a:xfrm>
            <a:off x="5054600" y="1054100"/>
            <a:ext cx="3378200" cy="2832100"/>
          </a:xfrm>
          <a:prstGeom prst="irregularSeal1">
            <a:avLst/>
          </a:prstGeom>
          <a:solidFill>
            <a:srgbClr val="FFB81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O(log n)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59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573285"/>
              </p:ext>
            </p:extLst>
          </p:nvPr>
        </p:nvGraphicFramePr>
        <p:xfrm>
          <a:off x="177800" y="211667"/>
          <a:ext cx="8839200" cy="440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858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830847"/>
              </p:ext>
            </p:extLst>
          </p:nvPr>
        </p:nvGraphicFramePr>
        <p:xfrm>
          <a:off x="177800" y="211667"/>
          <a:ext cx="8839200" cy="440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605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986869"/>
              </p:ext>
            </p:extLst>
          </p:nvPr>
        </p:nvGraphicFramePr>
        <p:xfrm>
          <a:off x="177800" y="211667"/>
          <a:ext cx="8839200" cy="440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874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1943604"/>
              </p:ext>
            </p:extLst>
          </p:nvPr>
        </p:nvGraphicFramePr>
        <p:xfrm>
          <a:off x="177800" y="211667"/>
          <a:ext cx="8839200" cy="440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347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reeform 236"/>
          <p:cNvSpPr/>
          <p:nvPr/>
        </p:nvSpPr>
        <p:spPr>
          <a:xfrm>
            <a:off x="6221707" y="1525201"/>
            <a:ext cx="2397030" cy="1642001"/>
          </a:xfrm>
          <a:custGeom>
            <a:avLst/>
            <a:gdLst>
              <a:gd name="connsiteX0" fmla="*/ 1846345 w 2397030"/>
              <a:gd name="connsiteY0" fmla="*/ 2181 h 1642001"/>
              <a:gd name="connsiteX1" fmla="*/ 194553 w 2397030"/>
              <a:gd name="connsiteY1" fmla="*/ 110094 h 1642001"/>
              <a:gd name="connsiteX2" fmla="*/ 119848 w 2397030"/>
              <a:gd name="connsiteY2" fmla="*/ 475337 h 1642001"/>
              <a:gd name="connsiteX3" fmla="*/ 983097 w 2397030"/>
              <a:gd name="connsiteY3" fmla="*/ 1114513 h 1642001"/>
              <a:gd name="connsiteX4" fmla="*/ 2186664 w 2397030"/>
              <a:gd name="connsiteY4" fmla="*/ 1629175 h 1642001"/>
              <a:gd name="connsiteX5" fmla="*/ 2385875 w 2397030"/>
              <a:gd name="connsiteY5" fmla="*/ 1371844 h 1642001"/>
              <a:gd name="connsiteX6" fmla="*/ 2053857 w 2397030"/>
              <a:gd name="connsiteY6" fmla="*/ 184803 h 1642001"/>
              <a:gd name="connsiteX7" fmla="*/ 1846345 w 2397030"/>
              <a:gd name="connsiteY7" fmla="*/ 2181 h 16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030" h="1642001">
                <a:moveTo>
                  <a:pt x="1846345" y="2181"/>
                </a:moveTo>
                <a:cubicBezTo>
                  <a:pt x="1536461" y="-10270"/>
                  <a:pt x="482303" y="31235"/>
                  <a:pt x="194553" y="110094"/>
                </a:cubicBezTo>
                <a:cubicBezTo>
                  <a:pt x="-93197" y="188953"/>
                  <a:pt x="-11576" y="307934"/>
                  <a:pt x="119848" y="475337"/>
                </a:cubicBezTo>
                <a:cubicBezTo>
                  <a:pt x="251272" y="642740"/>
                  <a:pt x="638628" y="922207"/>
                  <a:pt x="983097" y="1114513"/>
                </a:cubicBezTo>
                <a:cubicBezTo>
                  <a:pt x="1327566" y="1306819"/>
                  <a:pt x="1952868" y="1586287"/>
                  <a:pt x="2186664" y="1629175"/>
                </a:cubicBezTo>
                <a:cubicBezTo>
                  <a:pt x="2420460" y="1672064"/>
                  <a:pt x="2408009" y="1612573"/>
                  <a:pt x="2385875" y="1371844"/>
                </a:cubicBezTo>
                <a:cubicBezTo>
                  <a:pt x="2363741" y="1131115"/>
                  <a:pt x="2143779" y="413080"/>
                  <a:pt x="2053857" y="184803"/>
                </a:cubicBezTo>
                <a:cubicBezTo>
                  <a:pt x="1963935" y="-43474"/>
                  <a:pt x="2156229" y="14632"/>
                  <a:pt x="1846345" y="21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 rot="20160100">
            <a:off x="6411667" y="3875583"/>
            <a:ext cx="2049451" cy="780373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" name="Freeform 233"/>
          <p:cNvSpPr/>
          <p:nvPr/>
        </p:nvSpPr>
        <p:spPr>
          <a:xfrm>
            <a:off x="4679264" y="560000"/>
            <a:ext cx="1581066" cy="1804539"/>
          </a:xfrm>
          <a:custGeom>
            <a:avLst/>
            <a:gdLst>
              <a:gd name="connsiteX0" fmla="*/ 1122761 w 1581066"/>
              <a:gd name="connsiteY0" fmla="*/ 1747675 h 1804539"/>
              <a:gd name="connsiteX1" fmla="*/ 1355174 w 1581066"/>
              <a:gd name="connsiteY1" fmla="*/ 1598257 h 1804539"/>
              <a:gd name="connsiteX2" fmla="*/ 1579287 w 1581066"/>
              <a:gd name="connsiteY2" fmla="*/ 278400 h 1804539"/>
              <a:gd name="connsiteX3" fmla="*/ 1380076 w 1581066"/>
              <a:gd name="connsiteY3" fmla="*/ 45972 h 1804539"/>
              <a:gd name="connsiteX4" fmla="*/ 276114 w 1581066"/>
              <a:gd name="connsiteY4" fmla="*/ 21069 h 1804539"/>
              <a:gd name="connsiteX5" fmla="*/ 43701 w 1581066"/>
              <a:gd name="connsiteY5" fmla="*/ 286701 h 1804539"/>
              <a:gd name="connsiteX6" fmla="*/ 110104 w 1581066"/>
              <a:gd name="connsiteY6" fmla="*/ 1058693 h 1804539"/>
              <a:gd name="connsiteX7" fmla="*/ 1122761 w 1581066"/>
              <a:gd name="connsiteY7" fmla="*/ 1747675 h 18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066" h="1804539">
                <a:moveTo>
                  <a:pt x="1122761" y="1747675"/>
                </a:moveTo>
                <a:cubicBezTo>
                  <a:pt x="1330273" y="1837602"/>
                  <a:pt x="1279086" y="1843136"/>
                  <a:pt x="1355174" y="1598257"/>
                </a:cubicBezTo>
                <a:cubicBezTo>
                  <a:pt x="1431262" y="1353378"/>
                  <a:pt x="1575137" y="537114"/>
                  <a:pt x="1579287" y="278400"/>
                </a:cubicBezTo>
                <a:cubicBezTo>
                  <a:pt x="1583437" y="19686"/>
                  <a:pt x="1597271" y="88860"/>
                  <a:pt x="1380076" y="45972"/>
                </a:cubicBezTo>
                <a:cubicBezTo>
                  <a:pt x="1162881" y="3084"/>
                  <a:pt x="498843" y="-19053"/>
                  <a:pt x="276114" y="21069"/>
                </a:cubicBezTo>
                <a:cubicBezTo>
                  <a:pt x="53385" y="61191"/>
                  <a:pt x="71369" y="113764"/>
                  <a:pt x="43701" y="286701"/>
                </a:cubicBezTo>
                <a:cubicBezTo>
                  <a:pt x="16033" y="459638"/>
                  <a:pt x="-66973" y="813814"/>
                  <a:pt x="110104" y="1058693"/>
                </a:cubicBezTo>
                <a:cubicBezTo>
                  <a:pt x="287180" y="1303572"/>
                  <a:pt x="915249" y="1657748"/>
                  <a:pt x="1122761" y="1747675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387812" y="850203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605381" y="453892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" name="Freeform 231"/>
          <p:cNvSpPr/>
          <p:nvPr/>
        </p:nvSpPr>
        <p:spPr>
          <a:xfrm>
            <a:off x="4605675" y="2604271"/>
            <a:ext cx="2477353" cy="2034854"/>
          </a:xfrm>
          <a:custGeom>
            <a:avLst/>
            <a:gdLst>
              <a:gd name="connsiteX0" fmla="*/ 947336 w 2477353"/>
              <a:gd name="connsiteY0" fmla="*/ 2027681 h 2034854"/>
              <a:gd name="connsiteX1" fmla="*/ 2350115 w 2477353"/>
              <a:gd name="connsiteY1" fmla="*/ 848940 h 2034854"/>
              <a:gd name="connsiteX2" fmla="*/ 2308613 w 2477353"/>
              <a:gd name="connsiteY2" fmla="*/ 500299 h 2034854"/>
              <a:gd name="connsiteX3" fmla="*/ 1437064 w 2477353"/>
              <a:gd name="connsiteY3" fmla="*/ 2239 h 2034854"/>
              <a:gd name="connsiteX4" fmla="*/ 316501 w 2477353"/>
              <a:gd name="connsiteY4" fmla="*/ 359182 h 2034854"/>
              <a:gd name="connsiteX5" fmla="*/ 34285 w 2477353"/>
              <a:gd name="connsiteY5" fmla="*/ 1297194 h 2034854"/>
              <a:gd name="connsiteX6" fmla="*/ 947336 w 2477353"/>
              <a:gd name="connsiteY6" fmla="*/ 2027681 h 20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7353" h="2034854">
                <a:moveTo>
                  <a:pt x="947336" y="2027681"/>
                </a:moveTo>
                <a:cubicBezTo>
                  <a:pt x="1333308" y="1952972"/>
                  <a:pt x="2123236" y="1103504"/>
                  <a:pt x="2350115" y="848940"/>
                </a:cubicBezTo>
                <a:cubicBezTo>
                  <a:pt x="2576995" y="594376"/>
                  <a:pt x="2460788" y="641416"/>
                  <a:pt x="2308613" y="500299"/>
                </a:cubicBezTo>
                <a:cubicBezTo>
                  <a:pt x="2156438" y="359182"/>
                  <a:pt x="1769083" y="25758"/>
                  <a:pt x="1437064" y="2239"/>
                </a:cubicBezTo>
                <a:cubicBezTo>
                  <a:pt x="1105045" y="-21280"/>
                  <a:pt x="550297" y="143356"/>
                  <a:pt x="316501" y="359182"/>
                </a:cubicBezTo>
                <a:cubicBezTo>
                  <a:pt x="82705" y="575008"/>
                  <a:pt x="-72238" y="1019111"/>
                  <a:pt x="34285" y="1297194"/>
                </a:cubicBezTo>
                <a:cubicBezTo>
                  <a:pt x="140808" y="1575277"/>
                  <a:pt x="561364" y="2102390"/>
                  <a:pt x="947336" y="20276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" name="Freeform 230"/>
          <p:cNvSpPr/>
          <p:nvPr/>
        </p:nvSpPr>
        <p:spPr>
          <a:xfrm>
            <a:off x="3180946" y="3202980"/>
            <a:ext cx="1289445" cy="1414386"/>
          </a:xfrm>
          <a:custGeom>
            <a:avLst/>
            <a:gdLst>
              <a:gd name="connsiteX0" fmla="*/ 853080 w 1289445"/>
              <a:gd name="connsiteY0" fmla="*/ 9503 h 1414386"/>
              <a:gd name="connsiteX1" fmla="*/ 81137 w 1289445"/>
              <a:gd name="connsiteY1" fmla="*/ 640378 h 1414386"/>
              <a:gd name="connsiteX2" fmla="*/ 130940 w 1289445"/>
              <a:gd name="connsiteY2" fmla="*/ 889407 h 1414386"/>
              <a:gd name="connsiteX3" fmla="*/ 1035690 w 1289445"/>
              <a:gd name="connsiteY3" fmla="*/ 1395768 h 1414386"/>
              <a:gd name="connsiteX4" fmla="*/ 1284704 w 1289445"/>
              <a:gd name="connsiteY4" fmla="*/ 1179942 h 1414386"/>
              <a:gd name="connsiteX5" fmla="*/ 853080 w 1289445"/>
              <a:gd name="connsiteY5" fmla="*/ 9503 h 141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445" h="1414386">
                <a:moveTo>
                  <a:pt x="853080" y="9503"/>
                </a:moveTo>
                <a:cubicBezTo>
                  <a:pt x="652485" y="-80424"/>
                  <a:pt x="201494" y="493727"/>
                  <a:pt x="81137" y="640378"/>
                </a:cubicBezTo>
                <a:cubicBezTo>
                  <a:pt x="-39220" y="787029"/>
                  <a:pt x="-28152" y="763509"/>
                  <a:pt x="130940" y="889407"/>
                </a:cubicBezTo>
                <a:cubicBezTo>
                  <a:pt x="290032" y="1015305"/>
                  <a:pt x="843396" y="1347345"/>
                  <a:pt x="1035690" y="1395768"/>
                </a:cubicBezTo>
                <a:cubicBezTo>
                  <a:pt x="1227984" y="1444191"/>
                  <a:pt x="1310989" y="1406836"/>
                  <a:pt x="1284704" y="1179942"/>
                </a:cubicBezTo>
                <a:cubicBezTo>
                  <a:pt x="1258419" y="953048"/>
                  <a:pt x="1053675" y="99430"/>
                  <a:pt x="853080" y="9503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2391188" y="4359555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520181" y="2256708"/>
            <a:ext cx="2882502" cy="2469194"/>
          </a:xfrm>
          <a:custGeom>
            <a:avLst/>
            <a:gdLst>
              <a:gd name="connsiteX0" fmla="*/ 907499 w 2882502"/>
              <a:gd name="connsiteY0" fmla="*/ 2325438 h 2469194"/>
              <a:gd name="connsiteX1" fmla="*/ 2741902 w 2882502"/>
              <a:gd name="connsiteY1" fmla="*/ 856163 h 2469194"/>
              <a:gd name="connsiteX2" fmla="*/ 2617395 w 2882502"/>
              <a:gd name="connsiteY2" fmla="*/ 590531 h 2469194"/>
              <a:gd name="connsiteX3" fmla="*/ 1505133 w 2882502"/>
              <a:gd name="connsiteY3" fmla="*/ 1161 h 2469194"/>
              <a:gd name="connsiteX4" fmla="*/ 135556 w 2882502"/>
              <a:gd name="connsiteY4" fmla="*/ 756551 h 2469194"/>
              <a:gd name="connsiteX5" fmla="*/ 94053 w 2882502"/>
              <a:gd name="connsiteY5" fmla="*/ 1130095 h 2469194"/>
              <a:gd name="connsiteX6" fmla="*/ 525678 w 2882502"/>
              <a:gd name="connsiteY6" fmla="*/ 2275632 h 2469194"/>
              <a:gd name="connsiteX7" fmla="*/ 907499 w 2882502"/>
              <a:gd name="connsiteY7" fmla="*/ 2325438 h 246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2502" h="2469194">
                <a:moveTo>
                  <a:pt x="907499" y="2325438"/>
                </a:moveTo>
                <a:cubicBezTo>
                  <a:pt x="1276870" y="2088860"/>
                  <a:pt x="2456919" y="1145314"/>
                  <a:pt x="2741902" y="856163"/>
                </a:cubicBezTo>
                <a:cubicBezTo>
                  <a:pt x="3026885" y="567012"/>
                  <a:pt x="2823523" y="733031"/>
                  <a:pt x="2617395" y="590531"/>
                </a:cubicBezTo>
                <a:cubicBezTo>
                  <a:pt x="2411267" y="448031"/>
                  <a:pt x="1918773" y="-26509"/>
                  <a:pt x="1505133" y="1161"/>
                </a:cubicBezTo>
                <a:cubicBezTo>
                  <a:pt x="1091493" y="28831"/>
                  <a:pt x="370736" y="568395"/>
                  <a:pt x="135556" y="756551"/>
                </a:cubicBezTo>
                <a:cubicBezTo>
                  <a:pt x="-99624" y="944707"/>
                  <a:pt x="29033" y="876915"/>
                  <a:pt x="94053" y="1130095"/>
                </a:cubicBezTo>
                <a:cubicBezTo>
                  <a:pt x="159073" y="1383275"/>
                  <a:pt x="387337" y="2072258"/>
                  <a:pt x="525678" y="2275632"/>
                </a:cubicBezTo>
                <a:cubicBezTo>
                  <a:pt x="664019" y="2479006"/>
                  <a:pt x="538128" y="2562016"/>
                  <a:pt x="907499" y="2325438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" name="Freeform 224"/>
          <p:cNvSpPr/>
          <p:nvPr/>
        </p:nvSpPr>
        <p:spPr>
          <a:xfrm>
            <a:off x="3409832" y="1896692"/>
            <a:ext cx="1429206" cy="1133093"/>
          </a:xfrm>
          <a:custGeom>
            <a:avLst/>
            <a:gdLst>
              <a:gd name="connsiteX0" fmla="*/ 34861 w 1429206"/>
              <a:gd name="connsiteY0" fmla="*/ 186856 h 1133093"/>
              <a:gd name="connsiteX1" fmla="*/ 665696 w 1429206"/>
              <a:gd name="connsiteY1" fmla="*/ 1050159 h 1133093"/>
              <a:gd name="connsiteX2" fmla="*/ 914710 w 1429206"/>
              <a:gd name="connsiteY2" fmla="*/ 1016955 h 1133093"/>
              <a:gd name="connsiteX3" fmla="*/ 1387837 w 1429206"/>
              <a:gd name="connsiteY3" fmla="*/ 327973 h 1133093"/>
              <a:gd name="connsiteX4" fmla="*/ 1271630 w 1429206"/>
              <a:gd name="connsiteY4" fmla="*/ 37438 h 1133093"/>
              <a:gd name="connsiteX5" fmla="*/ 209171 w 1429206"/>
              <a:gd name="connsiteY5" fmla="*/ 20836 h 1133093"/>
              <a:gd name="connsiteX6" fmla="*/ 34861 w 1429206"/>
              <a:gd name="connsiteY6" fmla="*/ 186856 h 113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06" h="1133093">
                <a:moveTo>
                  <a:pt x="34861" y="186856"/>
                </a:moveTo>
                <a:cubicBezTo>
                  <a:pt x="110948" y="358410"/>
                  <a:pt x="519055" y="911809"/>
                  <a:pt x="665696" y="1050159"/>
                </a:cubicBezTo>
                <a:cubicBezTo>
                  <a:pt x="812337" y="1188509"/>
                  <a:pt x="794353" y="1137319"/>
                  <a:pt x="914710" y="1016955"/>
                </a:cubicBezTo>
                <a:cubicBezTo>
                  <a:pt x="1035067" y="896591"/>
                  <a:pt x="1328350" y="491226"/>
                  <a:pt x="1387837" y="327973"/>
                </a:cubicBezTo>
                <a:cubicBezTo>
                  <a:pt x="1447324" y="164720"/>
                  <a:pt x="1468074" y="88627"/>
                  <a:pt x="1271630" y="37438"/>
                </a:cubicBezTo>
                <a:cubicBezTo>
                  <a:pt x="1075186" y="-13751"/>
                  <a:pt x="415299" y="-5450"/>
                  <a:pt x="209171" y="20836"/>
                </a:cubicBezTo>
                <a:cubicBezTo>
                  <a:pt x="3043" y="47122"/>
                  <a:pt x="-41226" y="15302"/>
                  <a:pt x="34861" y="186856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90278" y="747807"/>
            <a:ext cx="1333460" cy="1200517"/>
          </a:xfrm>
          <a:custGeom>
            <a:avLst/>
            <a:gdLst>
              <a:gd name="connsiteX0" fmla="*/ 257965 w 1333460"/>
              <a:gd name="connsiteY0" fmla="*/ 1045207 h 1200517"/>
              <a:gd name="connsiteX1" fmla="*/ 382472 w 1333460"/>
              <a:gd name="connsiteY1" fmla="*/ 1194624 h 1200517"/>
              <a:gd name="connsiteX2" fmla="*/ 589983 w 1333460"/>
              <a:gd name="connsiteY2" fmla="*/ 1119915 h 1200517"/>
              <a:gd name="connsiteX3" fmla="*/ 1254021 w 1333460"/>
              <a:gd name="connsiteY3" fmla="*/ 671662 h 1200517"/>
              <a:gd name="connsiteX4" fmla="*/ 1312124 w 1333460"/>
              <a:gd name="connsiteY4" fmla="*/ 472438 h 1200517"/>
              <a:gd name="connsiteX5" fmla="*/ 1171016 w 1333460"/>
              <a:gd name="connsiteY5" fmla="*/ 364525 h 1200517"/>
              <a:gd name="connsiteX6" fmla="*/ 216462 w 1333460"/>
              <a:gd name="connsiteY6" fmla="*/ 24185 h 1200517"/>
              <a:gd name="connsiteX7" fmla="*/ 650 w 1333460"/>
              <a:gd name="connsiteY7" fmla="*/ 140399 h 1200517"/>
              <a:gd name="connsiteX8" fmla="*/ 257965 w 1333460"/>
              <a:gd name="connsiteY8" fmla="*/ 1045207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460" h="1200517">
                <a:moveTo>
                  <a:pt x="257965" y="1045207"/>
                </a:moveTo>
                <a:cubicBezTo>
                  <a:pt x="321602" y="1220911"/>
                  <a:pt x="327136" y="1182173"/>
                  <a:pt x="382472" y="1194624"/>
                </a:cubicBezTo>
                <a:cubicBezTo>
                  <a:pt x="437808" y="1207075"/>
                  <a:pt x="444725" y="1207075"/>
                  <a:pt x="589983" y="1119915"/>
                </a:cubicBezTo>
                <a:cubicBezTo>
                  <a:pt x="735241" y="1032755"/>
                  <a:pt x="1133664" y="779575"/>
                  <a:pt x="1254021" y="671662"/>
                </a:cubicBezTo>
                <a:cubicBezTo>
                  <a:pt x="1374378" y="563749"/>
                  <a:pt x="1325958" y="523627"/>
                  <a:pt x="1312124" y="472438"/>
                </a:cubicBezTo>
                <a:cubicBezTo>
                  <a:pt x="1298290" y="421249"/>
                  <a:pt x="1353626" y="439234"/>
                  <a:pt x="1171016" y="364525"/>
                </a:cubicBezTo>
                <a:cubicBezTo>
                  <a:pt x="988406" y="289816"/>
                  <a:pt x="411523" y="61539"/>
                  <a:pt x="216462" y="24185"/>
                </a:cubicBezTo>
                <a:cubicBezTo>
                  <a:pt x="21401" y="-13169"/>
                  <a:pt x="-4884" y="-28388"/>
                  <a:pt x="650" y="140399"/>
                </a:cubicBezTo>
                <a:cubicBezTo>
                  <a:pt x="6184" y="309186"/>
                  <a:pt x="194328" y="869503"/>
                  <a:pt x="257965" y="1045207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55701" y="757950"/>
            <a:ext cx="1583684" cy="1495413"/>
          </a:xfrm>
          <a:custGeom>
            <a:avLst/>
            <a:gdLst>
              <a:gd name="connsiteX0" fmla="*/ 34026 w 1583684"/>
              <a:gd name="connsiteY0" fmla="*/ 1317297 h 1495413"/>
              <a:gd name="connsiteX1" fmla="*/ 175134 w 1583684"/>
              <a:gd name="connsiteY1" fmla="*/ 1450113 h 1495413"/>
              <a:gd name="connsiteX2" fmla="*/ 1428505 w 1583684"/>
              <a:gd name="connsiteY2" fmla="*/ 918850 h 1495413"/>
              <a:gd name="connsiteX3" fmla="*/ 1486608 w 1583684"/>
              <a:gd name="connsiteY3" fmla="*/ 719626 h 1495413"/>
              <a:gd name="connsiteX4" fmla="*/ 722965 w 1583684"/>
              <a:gd name="connsiteY4" fmla="*/ 72149 h 1495413"/>
              <a:gd name="connsiteX5" fmla="*/ 548655 w 1583684"/>
              <a:gd name="connsiteY5" fmla="*/ 22343 h 1495413"/>
              <a:gd name="connsiteX6" fmla="*/ 407547 w 1583684"/>
              <a:gd name="connsiteY6" fmla="*/ 130256 h 1495413"/>
              <a:gd name="connsiteX7" fmla="*/ 34026 w 1583684"/>
              <a:gd name="connsiteY7" fmla="*/ 1317297 h 14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684" h="1495413">
                <a:moveTo>
                  <a:pt x="34026" y="1317297"/>
                </a:moveTo>
                <a:cubicBezTo>
                  <a:pt x="-4710" y="1537273"/>
                  <a:pt x="-57279" y="1516521"/>
                  <a:pt x="175134" y="1450113"/>
                </a:cubicBezTo>
                <a:cubicBezTo>
                  <a:pt x="407547" y="1383705"/>
                  <a:pt x="1209926" y="1040598"/>
                  <a:pt x="1428505" y="918850"/>
                </a:cubicBezTo>
                <a:cubicBezTo>
                  <a:pt x="1647084" y="797102"/>
                  <a:pt x="1604198" y="860743"/>
                  <a:pt x="1486608" y="719626"/>
                </a:cubicBezTo>
                <a:cubicBezTo>
                  <a:pt x="1369018" y="578509"/>
                  <a:pt x="879290" y="188363"/>
                  <a:pt x="722965" y="72149"/>
                </a:cubicBezTo>
                <a:cubicBezTo>
                  <a:pt x="566640" y="-44065"/>
                  <a:pt x="601225" y="12659"/>
                  <a:pt x="548655" y="22343"/>
                </a:cubicBezTo>
                <a:cubicBezTo>
                  <a:pt x="496085" y="32027"/>
                  <a:pt x="489168" y="-78652"/>
                  <a:pt x="407547" y="130256"/>
                </a:cubicBezTo>
                <a:cubicBezTo>
                  <a:pt x="325926" y="339164"/>
                  <a:pt x="72762" y="1097321"/>
                  <a:pt x="34026" y="1317297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5212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ort-causa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2400"/>
            <a:ext cx="4246134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" y="4779089"/>
            <a:ext cx="784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Lamport</a:t>
            </a:r>
            <a:r>
              <a:rPr lang="en-US" sz="1000" dirty="0" smtClean="0"/>
              <a:t>, L. Time, clocks, and the ordering of events in a distributed system. </a:t>
            </a:r>
            <a:r>
              <a:rPr lang="en-US" sz="1000" i="1" dirty="0" smtClean="0"/>
              <a:t>Communications of the ACM</a:t>
            </a:r>
            <a:r>
              <a:rPr lang="en-US" sz="1000" dirty="0" smtClean="0"/>
              <a:t>, 21:7, July 1978, pp. 558-565.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889000" y="3721100"/>
            <a:ext cx="17653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Freeform 5"/>
          <p:cNvSpPr/>
          <p:nvPr/>
        </p:nvSpPr>
        <p:spPr>
          <a:xfrm>
            <a:off x="2526972" y="2755324"/>
            <a:ext cx="177964" cy="9144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489036" y="2324100"/>
            <a:ext cx="203364" cy="4699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 bwMode="auto">
          <a:xfrm flipV="1">
            <a:off x="2692400" y="1866900"/>
            <a:ext cx="179070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435600" y="822235"/>
            <a:ext cx="3126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E87722"/>
                </a:solidFill>
              </a:rPr>
              <a:t>p</a:t>
            </a:r>
            <a:r>
              <a:rPr lang="en-US" sz="7200" baseline="-25000" dirty="0" smtClean="0">
                <a:solidFill>
                  <a:srgbClr val="E87722"/>
                </a:solidFill>
              </a:rPr>
              <a:t>1</a:t>
            </a:r>
            <a:r>
              <a:rPr lang="en-US" sz="7200" dirty="0" smtClean="0">
                <a:solidFill>
                  <a:schemeClr val="accent5"/>
                </a:solidFill>
              </a:rPr>
              <a:t> → </a:t>
            </a:r>
            <a:r>
              <a:rPr lang="en-US" sz="7200" dirty="0" smtClean="0">
                <a:solidFill>
                  <a:srgbClr val="E87722"/>
                </a:solidFill>
              </a:rPr>
              <a:t>r</a:t>
            </a:r>
            <a:r>
              <a:rPr lang="en-US" sz="7200" baseline="-25000" dirty="0" smtClean="0">
                <a:solidFill>
                  <a:srgbClr val="E87722"/>
                </a:solidFill>
              </a:rPr>
              <a:t>3</a:t>
            </a:r>
            <a:r>
              <a:rPr lang="en-US" sz="7200" dirty="0" smtClean="0">
                <a:solidFill>
                  <a:srgbClr val="FFFFFF"/>
                </a:solidFill>
              </a:rPr>
              <a:t> 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57200" y="3975100"/>
            <a:ext cx="647700" cy="660400"/>
          </a:xfrm>
          <a:prstGeom prst="ellipse">
            <a:avLst/>
          </a:prstGeom>
          <a:noFill/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159250" y="1536700"/>
            <a:ext cx="647700" cy="660400"/>
          </a:xfrm>
          <a:prstGeom prst="ellipse">
            <a:avLst/>
          </a:prstGeom>
          <a:noFill/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1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oup.tif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7" y="2060082"/>
            <a:ext cx="3057525" cy="27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8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3694E-6 L 0.2684 -0.13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0" y="-6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oup.tif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54" y="1374282"/>
            <a:ext cx="3057525" cy="27378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3599" y="2633134"/>
            <a:ext cx="3558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9054" y="2645603"/>
            <a:ext cx="45832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5301" y="3966403"/>
            <a:ext cx="3558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7762" y="1028470"/>
            <a:ext cx="3558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8660" y="2095270"/>
            <a:ext cx="3558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921138" y="829733"/>
            <a:ext cx="1235062" cy="1265537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Cloud Callout 9"/>
          <p:cNvSpPr/>
          <p:nvPr/>
        </p:nvSpPr>
        <p:spPr bwMode="auto">
          <a:xfrm>
            <a:off x="5359399" y="3217333"/>
            <a:ext cx="2734733" cy="1295400"/>
          </a:xfrm>
          <a:prstGeom prst="cloudCallout">
            <a:avLst>
              <a:gd name="adj1" fmla="val -56468"/>
              <a:gd name="adj2" fmla="val -5384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Offset to median =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8272629">
            <a:off x="5789174" y="1458949"/>
            <a:ext cx="719667" cy="649251"/>
          </a:xfrm>
          <a:prstGeom prst="rightArrow">
            <a:avLst/>
          </a:prstGeom>
          <a:solidFill>
            <a:srgbClr val="E87722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2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oup.tif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54" y="1374282"/>
            <a:ext cx="3057525" cy="27378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3599" y="2633134"/>
            <a:ext cx="45832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9054" y="2645603"/>
            <a:ext cx="45832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-4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5301" y="3966403"/>
            <a:ext cx="45832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17762" y="1028470"/>
            <a:ext cx="45832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8660" y="2095270"/>
            <a:ext cx="3558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921138" y="829733"/>
            <a:ext cx="1235062" cy="1265537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8272629">
            <a:off x="5789174" y="1458949"/>
            <a:ext cx="719667" cy="649251"/>
          </a:xfrm>
          <a:prstGeom prst="rightArrow">
            <a:avLst/>
          </a:prstGeom>
          <a:solidFill>
            <a:srgbClr val="E87722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Cloud Callout 10"/>
          <p:cNvSpPr/>
          <p:nvPr/>
        </p:nvSpPr>
        <p:spPr bwMode="auto">
          <a:xfrm>
            <a:off x="5359399" y="3217333"/>
            <a:ext cx="2734733" cy="1295400"/>
          </a:xfrm>
          <a:prstGeom prst="cloudCallout">
            <a:avLst>
              <a:gd name="adj1" fmla="val -56468"/>
              <a:gd name="adj2" fmla="val -5384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Offset to median =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Cloud Callout 11"/>
          <p:cNvSpPr/>
          <p:nvPr/>
        </p:nvSpPr>
        <p:spPr bwMode="auto">
          <a:xfrm>
            <a:off x="5986579" y="653748"/>
            <a:ext cx="2928821" cy="1295400"/>
          </a:xfrm>
          <a:prstGeom prst="cloudCallout">
            <a:avLst>
              <a:gd name="adj1" fmla="val -59254"/>
              <a:gd name="adj2" fmla="val 57925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Offset to median = -2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2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1" grpId="0" animBg="1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08"/>
          <p:cNvSpPr/>
          <p:nvPr/>
        </p:nvSpPr>
        <p:spPr>
          <a:xfrm>
            <a:off x="107772" y="97924"/>
            <a:ext cx="8776777" cy="4924174"/>
          </a:xfrm>
          <a:custGeom>
            <a:avLst/>
            <a:gdLst>
              <a:gd name="connsiteX0" fmla="*/ 846782 w 8776777"/>
              <a:gd name="connsiteY0" fmla="*/ 4832863 h 4924174"/>
              <a:gd name="connsiteX1" fmla="*/ 1502518 w 8776777"/>
              <a:gd name="connsiteY1" fmla="*/ 4924174 h 4924174"/>
              <a:gd name="connsiteX2" fmla="*/ 6789915 w 8776777"/>
              <a:gd name="connsiteY2" fmla="*/ 4866067 h 4924174"/>
              <a:gd name="connsiteX3" fmla="*/ 8259097 w 8776777"/>
              <a:gd name="connsiteY3" fmla="*/ 4359707 h 4924174"/>
              <a:gd name="connsiteX4" fmla="*/ 8773726 w 8776777"/>
              <a:gd name="connsiteY4" fmla="*/ 3164364 h 4924174"/>
              <a:gd name="connsiteX5" fmla="*/ 8383604 w 8776777"/>
              <a:gd name="connsiteY5" fmla="*/ 1014408 h 4924174"/>
              <a:gd name="connsiteX6" fmla="*/ 6789915 w 8776777"/>
              <a:gd name="connsiteY6" fmla="*/ 101300 h 4924174"/>
              <a:gd name="connsiteX7" fmla="*/ 913185 w 8776777"/>
              <a:gd name="connsiteY7" fmla="*/ 317125 h 4924174"/>
              <a:gd name="connsiteX8" fmla="*/ 16735 w 8776777"/>
              <a:gd name="connsiteY8" fmla="*/ 2716111 h 4924174"/>
              <a:gd name="connsiteX9" fmla="*/ 846782 w 8776777"/>
              <a:gd name="connsiteY9" fmla="*/ 4832863 h 492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76777" h="4924174">
                <a:moveTo>
                  <a:pt x="846782" y="4832863"/>
                </a:moveTo>
                <a:cubicBezTo>
                  <a:pt x="679389" y="4875751"/>
                  <a:pt x="1502518" y="4924174"/>
                  <a:pt x="1502518" y="4924174"/>
                </a:cubicBezTo>
                <a:lnTo>
                  <a:pt x="6789915" y="4866067"/>
                </a:lnTo>
                <a:cubicBezTo>
                  <a:pt x="7916012" y="4771989"/>
                  <a:pt x="7928462" y="4643324"/>
                  <a:pt x="8259097" y="4359707"/>
                </a:cubicBezTo>
                <a:cubicBezTo>
                  <a:pt x="8589732" y="4076090"/>
                  <a:pt x="8752975" y="3721914"/>
                  <a:pt x="8773726" y="3164364"/>
                </a:cubicBezTo>
                <a:cubicBezTo>
                  <a:pt x="8794477" y="2606814"/>
                  <a:pt x="8714239" y="1524919"/>
                  <a:pt x="8383604" y="1014408"/>
                </a:cubicBezTo>
                <a:cubicBezTo>
                  <a:pt x="8052969" y="503897"/>
                  <a:pt x="8034985" y="217514"/>
                  <a:pt x="6789915" y="101300"/>
                </a:cubicBezTo>
                <a:cubicBezTo>
                  <a:pt x="5544845" y="-14914"/>
                  <a:pt x="2042048" y="-118677"/>
                  <a:pt x="913185" y="317125"/>
                </a:cubicBezTo>
                <a:cubicBezTo>
                  <a:pt x="-215678" y="752927"/>
                  <a:pt x="23652" y="1959338"/>
                  <a:pt x="16735" y="2716111"/>
                </a:cubicBezTo>
                <a:cubicBezTo>
                  <a:pt x="9818" y="3472884"/>
                  <a:pt x="440750" y="4165325"/>
                  <a:pt x="846782" y="4832863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E8772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4525579" y="306560"/>
            <a:ext cx="4259058" cy="4601050"/>
          </a:xfrm>
          <a:custGeom>
            <a:avLst/>
            <a:gdLst>
              <a:gd name="connsiteX0" fmla="*/ 886324 w 4259058"/>
              <a:gd name="connsiteY0" fmla="*/ 4433304 h 4601050"/>
              <a:gd name="connsiteX1" fmla="*/ 288691 w 4259058"/>
              <a:gd name="connsiteY1" fmla="*/ 3993352 h 4601050"/>
              <a:gd name="connsiteX2" fmla="*/ 39677 w 4259058"/>
              <a:gd name="connsiteY2" fmla="*/ 3445487 h 4601050"/>
              <a:gd name="connsiteX3" fmla="*/ 164184 w 4259058"/>
              <a:gd name="connsiteY3" fmla="*/ 2781408 h 4601050"/>
              <a:gd name="connsiteX4" fmla="*/ 595808 w 4259058"/>
              <a:gd name="connsiteY4" fmla="*/ 2441067 h 4601050"/>
              <a:gd name="connsiteX5" fmla="*/ 620709 w 4259058"/>
              <a:gd name="connsiteY5" fmla="*/ 1693978 h 4601050"/>
              <a:gd name="connsiteX6" fmla="*/ 130982 w 4259058"/>
              <a:gd name="connsiteY6" fmla="*/ 1171016 h 4601050"/>
              <a:gd name="connsiteX7" fmla="*/ 205686 w 4259058"/>
              <a:gd name="connsiteY7" fmla="*/ 224703 h 4601050"/>
              <a:gd name="connsiteX8" fmla="*/ 2338906 w 4259058"/>
              <a:gd name="connsiteY8" fmla="*/ 17179 h 4601050"/>
              <a:gd name="connsiteX9" fmla="*/ 3359863 w 4259058"/>
              <a:gd name="connsiteY9" fmla="*/ 540141 h 4601050"/>
              <a:gd name="connsiteX10" fmla="*/ 3965797 w 4259058"/>
              <a:gd name="connsiteY10" fmla="*/ 1229123 h 4601050"/>
              <a:gd name="connsiteX11" fmla="*/ 4256313 w 4259058"/>
              <a:gd name="connsiteY11" fmla="*/ 2831214 h 4601050"/>
              <a:gd name="connsiteX12" fmla="*/ 3808088 w 4259058"/>
              <a:gd name="connsiteY12" fmla="*/ 4034857 h 4601050"/>
              <a:gd name="connsiteX13" fmla="*/ 2513216 w 4259058"/>
              <a:gd name="connsiteY13" fmla="*/ 4582722 h 4601050"/>
              <a:gd name="connsiteX14" fmla="*/ 886324 w 4259058"/>
              <a:gd name="connsiteY14" fmla="*/ 4433304 h 46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9058" h="4601050">
                <a:moveTo>
                  <a:pt x="886324" y="4433304"/>
                </a:moveTo>
                <a:cubicBezTo>
                  <a:pt x="515570" y="4335076"/>
                  <a:pt x="429799" y="4157988"/>
                  <a:pt x="288691" y="3993352"/>
                </a:cubicBezTo>
                <a:cubicBezTo>
                  <a:pt x="147583" y="3828716"/>
                  <a:pt x="60428" y="3647478"/>
                  <a:pt x="39677" y="3445487"/>
                </a:cubicBezTo>
                <a:cubicBezTo>
                  <a:pt x="18926" y="3243496"/>
                  <a:pt x="71496" y="2948811"/>
                  <a:pt x="164184" y="2781408"/>
                </a:cubicBezTo>
                <a:cubicBezTo>
                  <a:pt x="256872" y="2614005"/>
                  <a:pt x="519721" y="2622305"/>
                  <a:pt x="595808" y="2441067"/>
                </a:cubicBezTo>
                <a:cubicBezTo>
                  <a:pt x="671895" y="2259829"/>
                  <a:pt x="698180" y="1905653"/>
                  <a:pt x="620709" y="1693978"/>
                </a:cubicBezTo>
                <a:cubicBezTo>
                  <a:pt x="543238" y="1482303"/>
                  <a:pt x="200152" y="1415895"/>
                  <a:pt x="130982" y="1171016"/>
                </a:cubicBezTo>
                <a:cubicBezTo>
                  <a:pt x="61812" y="926137"/>
                  <a:pt x="-162301" y="417009"/>
                  <a:pt x="205686" y="224703"/>
                </a:cubicBezTo>
                <a:cubicBezTo>
                  <a:pt x="573673" y="32397"/>
                  <a:pt x="1813210" y="-35394"/>
                  <a:pt x="2338906" y="17179"/>
                </a:cubicBezTo>
                <a:cubicBezTo>
                  <a:pt x="2864602" y="69752"/>
                  <a:pt x="3088715" y="338150"/>
                  <a:pt x="3359863" y="540141"/>
                </a:cubicBezTo>
                <a:cubicBezTo>
                  <a:pt x="3631011" y="742132"/>
                  <a:pt x="3816389" y="847278"/>
                  <a:pt x="3965797" y="1229123"/>
                </a:cubicBezTo>
                <a:cubicBezTo>
                  <a:pt x="4115205" y="1610968"/>
                  <a:pt x="4282598" y="2363592"/>
                  <a:pt x="4256313" y="2831214"/>
                </a:cubicBezTo>
                <a:cubicBezTo>
                  <a:pt x="4230028" y="3298836"/>
                  <a:pt x="4098604" y="3742939"/>
                  <a:pt x="3808088" y="4034857"/>
                </a:cubicBezTo>
                <a:cubicBezTo>
                  <a:pt x="3517572" y="4326775"/>
                  <a:pt x="3007094" y="4519081"/>
                  <a:pt x="2513216" y="4582722"/>
                </a:cubicBezTo>
                <a:cubicBezTo>
                  <a:pt x="2019338" y="4646363"/>
                  <a:pt x="1257078" y="4531532"/>
                  <a:pt x="886324" y="4433304"/>
                </a:cubicBezTo>
                <a:close/>
              </a:path>
            </a:pathLst>
          </a:custGeom>
          <a:solidFill>
            <a:srgbClr val="007377"/>
          </a:solidFill>
          <a:ln>
            <a:solidFill>
              <a:srgbClr val="00737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301770" y="525108"/>
            <a:ext cx="4580449" cy="4425580"/>
          </a:xfrm>
          <a:custGeom>
            <a:avLst/>
            <a:gdLst>
              <a:gd name="connsiteX0" fmla="*/ 4221984 w 4580449"/>
              <a:gd name="connsiteY0" fmla="*/ 4173251 h 4425580"/>
              <a:gd name="connsiteX1" fmla="*/ 4089176 w 4580449"/>
              <a:gd name="connsiteY1" fmla="*/ 3318250 h 4425580"/>
              <a:gd name="connsiteX2" fmla="*/ 3939768 w 4580449"/>
              <a:gd name="connsiteY2" fmla="*/ 2629268 h 4425580"/>
              <a:gd name="connsiteX3" fmla="*/ 4570603 w 4580449"/>
              <a:gd name="connsiteY3" fmla="*/ 1475430 h 4425580"/>
              <a:gd name="connsiteX4" fmla="*/ 3358735 w 4580449"/>
              <a:gd name="connsiteY4" fmla="*/ 628729 h 4425580"/>
              <a:gd name="connsiteX5" fmla="*/ 2022360 w 4580449"/>
              <a:gd name="connsiteY5" fmla="*/ 138971 h 4425580"/>
              <a:gd name="connsiteX6" fmla="*/ 611281 w 4580449"/>
              <a:gd name="connsiteY6" fmla="*/ 138971 h 4425580"/>
              <a:gd name="connsiteX7" fmla="*/ 46850 w 4580449"/>
              <a:gd name="connsiteY7" fmla="*/ 1741062 h 4425580"/>
              <a:gd name="connsiteX8" fmla="*/ 113253 w 4580449"/>
              <a:gd name="connsiteY8" fmla="*/ 2712278 h 4425580"/>
              <a:gd name="connsiteX9" fmla="*/ 760690 w 4580449"/>
              <a:gd name="connsiteY9" fmla="*/ 4289465 h 4425580"/>
              <a:gd name="connsiteX10" fmla="*/ 2370980 w 4580449"/>
              <a:gd name="connsiteY10" fmla="*/ 4330970 h 4425580"/>
              <a:gd name="connsiteX11" fmla="*/ 4221984 w 4580449"/>
              <a:gd name="connsiteY11" fmla="*/ 4173251 h 442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0449" h="4425580">
                <a:moveTo>
                  <a:pt x="4221984" y="4173251"/>
                </a:moveTo>
                <a:cubicBezTo>
                  <a:pt x="4508350" y="4004464"/>
                  <a:pt x="4136212" y="3575580"/>
                  <a:pt x="4089176" y="3318250"/>
                </a:cubicBezTo>
                <a:cubicBezTo>
                  <a:pt x="4042140" y="3060920"/>
                  <a:pt x="3859530" y="2936405"/>
                  <a:pt x="3939768" y="2629268"/>
                </a:cubicBezTo>
                <a:cubicBezTo>
                  <a:pt x="4020006" y="2322131"/>
                  <a:pt x="4667442" y="1808853"/>
                  <a:pt x="4570603" y="1475430"/>
                </a:cubicBezTo>
                <a:cubicBezTo>
                  <a:pt x="4473764" y="1142007"/>
                  <a:pt x="3783442" y="851472"/>
                  <a:pt x="3358735" y="628729"/>
                </a:cubicBezTo>
                <a:cubicBezTo>
                  <a:pt x="2934028" y="405986"/>
                  <a:pt x="2480269" y="220597"/>
                  <a:pt x="2022360" y="138971"/>
                </a:cubicBezTo>
                <a:cubicBezTo>
                  <a:pt x="1564451" y="57345"/>
                  <a:pt x="940533" y="-128044"/>
                  <a:pt x="611281" y="138971"/>
                </a:cubicBezTo>
                <a:cubicBezTo>
                  <a:pt x="282029" y="405986"/>
                  <a:pt x="129855" y="1312178"/>
                  <a:pt x="46850" y="1741062"/>
                </a:cubicBezTo>
                <a:cubicBezTo>
                  <a:pt x="-36155" y="2169946"/>
                  <a:pt x="-5720" y="2287544"/>
                  <a:pt x="113253" y="2712278"/>
                </a:cubicBezTo>
                <a:cubicBezTo>
                  <a:pt x="232226" y="3137012"/>
                  <a:pt x="384402" y="4019683"/>
                  <a:pt x="760690" y="4289465"/>
                </a:cubicBezTo>
                <a:cubicBezTo>
                  <a:pt x="1136978" y="4559247"/>
                  <a:pt x="1799631" y="4347572"/>
                  <a:pt x="2370980" y="4330970"/>
                </a:cubicBezTo>
                <a:cubicBezTo>
                  <a:pt x="2942329" y="4314368"/>
                  <a:pt x="3935618" y="4342038"/>
                  <a:pt x="4221984" y="417325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7" name="Freeform 236"/>
          <p:cNvSpPr/>
          <p:nvPr/>
        </p:nvSpPr>
        <p:spPr>
          <a:xfrm>
            <a:off x="6221707" y="1525201"/>
            <a:ext cx="2397030" cy="1642001"/>
          </a:xfrm>
          <a:custGeom>
            <a:avLst/>
            <a:gdLst>
              <a:gd name="connsiteX0" fmla="*/ 1846345 w 2397030"/>
              <a:gd name="connsiteY0" fmla="*/ 2181 h 1642001"/>
              <a:gd name="connsiteX1" fmla="*/ 194553 w 2397030"/>
              <a:gd name="connsiteY1" fmla="*/ 110094 h 1642001"/>
              <a:gd name="connsiteX2" fmla="*/ 119848 w 2397030"/>
              <a:gd name="connsiteY2" fmla="*/ 475337 h 1642001"/>
              <a:gd name="connsiteX3" fmla="*/ 983097 w 2397030"/>
              <a:gd name="connsiteY3" fmla="*/ 1114513 h 1642001"/>
              <a:gd name="connsiteX4" fmla="*/ 2186664 w 2397030"/>
              <a:gd name="connsiteY4" fmla="*/ 1629175 h 1642001"/>
              <a:gd name="connsiteX5" fmla="*/ 2385875 w 2397030"/>
              <a:gd name="connsiteY5" fmla="*/ 1371844 h 1642001"/>
              <a:gd name="connsiteX6" fmla="*/ 2053857 w 2397030"/>
              <a:gd name="connsiteY6" fmla="*/ 184803 h 1642001"/>
              <a:gd name="connsiteX7" fmla="*/ 1846345 w 2397030"/>
              <a:gd name="connsiteY7" fmla="*/ 2181 h 16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030" h="1642001">
                <a:moveTo>
                  <a:pt x="1846345" y="2181"/>
                </a:moveTo>
                <a:cubicBezTo>
                  <a:pt x="1536461" y="-10270"/>
                  <a:pt x="482303" y="31235"/>
                  <a:pt x="194553" y="110094"/>
                </a:cubicBezTo>
                <a:cubicBezTo>
                  <a:pt x="-93197" y="188953"/>
                  <a:pt x="-11576" y="307934"/>
                  <a:pt x="119848" y="475337"/>
                </a:cubicBezTo>
                <a:cubicBezTo>
                  <a:pt x="251272" y="642740"/>
                  <a:pt x="638628" y="922207"/>
                  <a:pt x="983097" y="1114513"/>
                </a:cubicBezTo>
                <a:cubicBezTo>
                  <a:pt x="1327566" y="1306819"/>
                  <a:pt x="1952868" y="1586287"/>
                  <a:pt x="2186664" y="1629175"/>
                </a:cubicBezTo>
                <a:cubicBezTo>
                  <a:pt x="2420460" y="1672064"/>
                  <a:pt x="2408009" y="1612573"/>
                  <a:pt x="2385875" y="1371844"/>
                </a:cubicBezTo>
                <a:cubicBezTo>
                  <a:pt x="2363741" y="1131115"/>
                  <a:pt x="2143779" y="413080"/>
                  <a:pt x="2053857" y="184803"/>
                </a:cubicBezTo>
                <a:cubicBezTo>
                  <a:pt x="1963935" y="-43474"/>
                  <a:pt x="2156229" y="14632"/>
                  <a:pt x="1846345" y="21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 rot="20160100">
            <a:off x="6411667" y="3875583"/>
            <a:ext cx="2049451" cy="780373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" name="Freeform 233"/>
          <p:cNvSpPr/>
          <p:nvPr/>
        </p:nvSpPr>
        <p:spPr>
          <a:xfrm>
            <a:off x="4679264" y="560000"/>
            <a:ext cx="1581066" cy="1804539"/>
          </a:xfrm>
          <a:custGeom>
            <a:avLst/>
            <a:gdLst>
              <a:gd name="connsiteX0" fmla="*/ 1122761 w 1581066"/>
              <a:gd name="connsiteY0" fmla="*/ 1747675 h 1804539"/>
              <a:gd name="connsiteX1" fmla="*/ 1355174 w 1581066"/>
              <a:gd name="connsiteY1" fmla="*/ 1598257 h 1804539"/>
              <a:gd name="connsiteX2" fmla="*/ 1579287 w 1581066"/>
              <a:gd name="connsiteY2" fmla="*/ 278400 h 1804539"/>
              <a:gd name="connsiteX3" fmla="*/ 1380076 w 1581066"/>
              <a:gd name="connsiteY3" fmla="*/ 45972 h 1804539"/>
              <a:gd name="connsiteX4" fmla="*/ 276114 w 1581066"/>
              <a:gd name="connsiteY4" fmla="*/ 21069 h 1804539"/>
              <a:gd name="connsiteX5" fmla="*/ 43701 w 1581066"/>
              <a:gd name="connsiteY5" fmla="*/ 286701 h 1804539"/>
              <a:gd name="connsiteX6" fmla="*/ 110104 w 1581066"/>
              <a:gd name="connsiteY6" fmla="*/ 1058693 h 1804539"/>
              <a:gd name="connsiteX7" fmla="*/ 1122761 w 1581066"/>
              <a:gd name="connsiteY7" fmla="*/ 1747675 h 18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1066" h="1804539">
                <a:moveTo>
                  <a:pt x="1122761" y="1747675"/>
                </a:moveTo>
                <a:cubicBezTo>
                  <a:pt x="1330273" y="1837602"/>
                  <a:pt x="1279086" y="1843136"/>
                  <a:pt x="1355174" y="1598257"/>
                </a:cubicBezTo>
                <a:cubicBezTo>
                  <a:pt x="1431262" y="1353378"/>
                  <a:pt x="1575137" y="537114"/>
                  <a:pt x="1579287" y="278400"/>
                </a:cubicBezTo>
                <a:cubicBezTo>
                  <a:pt x="1583437" y="19686"/>
                  <a:pt x="1597271" y="88860"/>
                  <a:pt x="1380076" y="45972"/>
                </a:cubicBezTo>
                <a:cubicBezTo>
                  <a:pt x="1162881" y="3084"/>
                  <a:pt x="498843" y="-19053"/>
                  <a:pt x="276114" y="21069"/>
                </a:cubicBezTo>
                <a:cubicBezTo>
                  <a:pt x="53385" y="61191"/>
                  <a:pt x="71369" y="113764"/>
                  <a:pt x="43701" y="286701"/>
                </a:cubicBezTo>
                <a:cubicBezTo>
                  <a:pt x="16033" y="459638"/>
                  <a:pt x="-66973" y="813814"/>
                  <a:pt x="110104" y="1058693"/>
                </a:cubicBezTo>
                <a:cubicBezTo>
                  <a:pt x="287180" y="1303572"/>
                  <a:pt x="915249" y="1657748"/>
                  <a:pt x="1122761" y="1747675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387812" y="850203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605381" y="453892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" name="Freeform 231"/>
          <p:cNvSpPr/>
          <p:nvPr/>
        </p:nvSpPr>
        <p:spPr>
          <a:xfrm>
            <a:off x="4605675" y="2604271"/>
            <a:ext cx="2477353" cy="2034854"/>
          </a:xfrm>
          <a:custGeom>
            <a:avLst/>
            <a:gdLst>
              <a:gd name="connsiteX0" fmla="*/ 947336 w 2477353"/>
              <a:gd name="connsiteY0" fmla="*/ 2027681 h 2034854"/>
              <a:gd name="connsiteX1" fmla="*/ 2350115 w 2477353"/>
              <a:gd name="connsiteY1" fmla="*/ 848940 h 2034854"/>
              <a:gd name="connsiteX2" fmla="*/ 2308613 w 2477353"/>
              <a:gd name="connsiteY2" fmla="*/ 500299 h 2034854"/>
              <a:gd name="connsiteX3" fmla="*/ 1437064 w 2477353"/>
              <a:gd name="connsiteY3" fmla="*/ 2239 h 2034854"/>
              <a:gd name="connsiteX4" fmla="*/ 316501 w 2477353"/>
              <a:gd name="connsiteY4" fmla="*/ 359182 h 2034854"/>
              <a:gd name="connsiteX5" fmla="*/ 34285 w 2477353"/>
              <a:gd name="connsiteY5" fmla="*/ 1297194 h 2034854"/>
              <a:gd name="connsiteX6" fmla="*/ 947336 w 2477353"/>
              <a:gd name="connsiteY6" fmla="*/ 2027681 h 20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7353" h="2034854">
                <a:moveTo>
                  <a:pt x="947336" y="2027681"/>
                </a:moveTo>
                <a:cubicBezTo>
                  <a:pt x="1333308" y="1952972"/>
                  <a:pt x="2123236" y="1103504"/>
                  <a:pt x="2350115" y="848940"/>
                </a:cubicBezTo>
                <a:cubicBezTo>
                  <a:pt x="2576995" y="594376"/>
                  <a:pt x="2460788" y="641416"/>
                  <a:pt x="2308613" y="500299"/>
                </a:cubicBezTo>
                <a:cubicBezTo>
                  <a:pt x="2156438" y="359182"/>
                  <a:pt x="1769083" y="25758"/>
                  <a:pt x="1437064" y="2239"/>
                </a:cubicBezTo>
                <a:cubicBezTo>
                  <a:pt x="1105045" y="-21280"/>
                  <a:pt x="550297" y="143356"/>
                  <a:pt x="316501" y="359182"/>
                </a:cubicBezTo>
                <a:cubicBezTo>
                  <a:pt x="82705" y="575008"/>
                  <a:pt x="-72238" y="1019111"/>
                  <a:pt x="34285" y="1297194"/>
                </a:cubicBezTo>
                <a:cubicBezTo>
                  <a:pt x="140808" y="1575277"/>
                  <a:pt x="561364" y="2102390"/>
                  <a:pt x="947336" y="2027681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" name="Freeform 230"/>
          <p:cNvSpPr/>
          <p:nvPr/>
        </p:nvSpPr>
        <p:spPr>
          <a:xfrm>
            <a:off x="3180946" y="3202980"/>
            <a:ext cx="1289445" cy="1414386"/>
          </a:xfrm>
          <a:custGeom>
            <a:avLst/>
            <a:gdLst>
              <a:gd name="connsiteX0" fmla="*/ 853080 w 1289445"/>
              <a:gd name="connsiteY0" fmla="*/ 9503 h 1414386"/>
              <a:gd name="connsiteX1" fmla="*/ 81137 w 1289445"/>
              <a:gd name="connsiteY1" fmla="*/ 640378 h 1414386"/>
              <a:gd name="connsiteX2" fmla="*/ 130940 w 1289445"/>
              <a:gd name="connsiteY2" fmla="*/ 889407 h 1414386"/>
              <a:gd name="connsiteX3" fmla="*/ 1035690 w 1289445"/>
              <a:gd name="connsiteY3" fmla="*/ 1395768 h 1414386"/>
              <a:gd name="connsiteX4" fmla="*/ 1284704 w 1289445"/>
              <a:gd name="connsiteY4" fmla="*/ 1179942 h 1414386"/>
              <a:gd name="connsiteX5" fmla="*/ 853080 w 1289445"/>
              <a:gd name="connsiteY5" fmla="*/ 9503 h 141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9445" h="1414386">
                <a:moveTo>
                  <a:pt x="853080" y="9503"/>
                </a:moveTo>
                <a:cubicBezTo>
                  <a:pt x="652485" y="-80424"/>
                  <a:pt x="201494" y="493727"/>
                  <a:pt x="81137" y="640378"/>
                </a:cubicBezTo>
                <a:cubicBezTo>
                  <a:pt x="-39220" y="787029"/>
                  <a:pt x="-28152" y="763509"/>
                  <a:pt x="130940" y="889407"/>
                </a:cubicBezTo>
                <a:cubicBezTo>
                  <a:pt x="290032" y="1015305"/>
                  <a:pt x="843396" y="1347345"/>
                  <a:pt x="1035690" y="1395768"/>
                </a:cubicBezTo>
                <a:cubicBezTo>
                  <a:pt x="1227984" y="1444191"/>
                  <a:pt x="1310989" y="1406836"/>
                  <a:pt x="1284704" y="1179942"/>
                </a:cubicBezTo>
                <a:cubicBezTo>
                  <a:pt x="1258419" y="953048"/>
                  <a:pt x="1053675" y="99430"/>
                  <a:pt x="853080" y="9503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2391188" y="4359555"/>
            <a:ext cx="447262" cy="438415"/>
          </a:xfrm>
          <a:prstGeom prst="ellipse">
            <a:avLst/>
          </a:prstGeom>
          <a:solidFill>
            <a:srgbClr val="FFB81C"/>
          </a:solidFill>
          <a:ln w="9525" cap="flat" cmpd="sng" algn="ctr">
            <a:solidFill>
              <a:srgbClr val="FFB8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520181" y="2256708"/>
            <a:ext cx="2882502" cy="2469194"/>
          </a:xfrm>
          <a:custGeom>
            <a:avLst/>
            <a:gdLst>
              <a:gd name="connsiteX0" fmla="*/ 907499 w 2882502"/>
              <a:gd name="connsiteY0" fmla="*/ 2325438 h 2469194"/>
              <a:gd name="connsiteX1" fmla="*/ 2741902 w 2882502"/>
              <a:gd name="connsiteY1" fmla="*/ 856163 h 2469194"/>
              <a:gd name="connsiteX2" fmla="*/ 2617395 w 2882502"/>
              <a:gd name="connsiteY2" fmla="*/ 590531 h 2469194"/>
              <a:gd name="connsiteX3" fmla="*/ 1505133 w 2882502"/>
              <a:gd name="connsiteY3" fmla="*/ 1161 h 2469194"/>
              <a:gd name="connsiteX4" fmla="*/ 135556 w 2882502"/>
              <a:gd name="connsiteY4" fmla="*/ 756551 h 2469194"/>
              <a:gd name="connsiteX5" fmla="*/ 94053 w 2882502"/>
              <a:gd name="connsiteY5" fmla="*/ 1130095 h 2469194"/>
              <a:gd name="connsiteX6" fmla="*/ 525678 w 2882502"/>
              <a:gd name="connsiteY6" fmla="*/ 2275632 h 2469194"/>
              <a:gd name="connsiteX7" fmla="*/ 907499 w 2882502"/>
              <a:gd name="connsiteY7" fmla="*/ 2325438 h 246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2502" h="2469194">
                <a:moveTo>
                  <a:pt x="907499" y="2325438"/>
                </a:moveTo>
                <a:cubicBezTo>
                  <a:pt x="1276870" y="2088860"/>
                  <a:pt x="2456919" y="1145314"/>
                  <a:pt x="2741902" y="856163"/>
                </a:cubicBezTo>
                <a:cubicBezTo>
                  <a:pt x="3026885" y="567012"/>
                  <a:pt x="2823523" y="733031"/>
                  <a:pt x="2617395" y="590531"/>
                </a:cubicBezTo>
                <a:cubicBezTo>
                  <a:pt x="2411267" y="448031"/>
                  <a:pt x="1918773" y="-26509"/>
                  <a:pt x="1505133" y="1161"/>
                </a:cubicBezTo>
                <a:cubicBezTo>
                  <a:pt x="1091493" y="28831"/>
                  <a:pt x="370736" y="568395"/>
                  <a:pt x="135556" y="756551"/>
                </a:cubicBezTo>
                <a:cubicBezTo>
                  <a:pt x="-99624" y="944707"/>
                  <a:pt x="29033" y="876915"/>
                  <a:pt x="94053" y="1130095"/>
                </a:cubicBezTo>
                <a:cubicBezTo>
                  <a:pt x="159073" y="1383275"/>
                  <a:pt x="387337" y="2072258"/>
                  <a:pt x="525678" y="2275632"/>
                </a:cubicBezTo>
                <a:cubicBezTo>
                  <a:pt x="664019" y="2479006"/>
                  <a:pt x="538128" y="2562016"/>
                  <a:pt x="907499" y="2325438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" name="Freeform 224"/>
          <p:cNvSpPr/>
          <p:nvPr/>
        </p:nvSpPr>
        <p:spPr>
          <a:xfrm>
            <a:off x="3409832" y="1896692"/>
            <a:ext cx="1429206" cy="1133093"/>
          </a:xfrm>
          <a:custGeom>
            <a:avLst/>
            <a:gdLst>
              <a:gd name="connsiteX0" fmla="*/ 34861 w 1429206"/>
              <a:gd name="connsiteY0" fmla="*/ 186856 h 1133093"/>
              <a:gd name="connsiteX1" fmla="*/ 665696 w 1429206"/>
              <a:gd name="connsiteY1" fmla="*/ 1050159 h 1133093"/>
              <a:gd name="connsiteX2" fmla="*/ 914710 w 1429206"/>
              <a:gd name="connsiteY2" fmla="*/ 1016955 h 1133093"/>
              <a:gd name="connsiteX3" fmla="*/ 1387837 w 1429206"/>
              <a:gd name="connsiteY3" fmla="*/ 327973 h 1133093"/>
              <a:gd name="connsiteX4" fmla="*/ 1271630 w 1429206"/>
              <a:gd name="connsiteY4" fmla="*/ 37438 h 1133093"/>
              <a:gd name="connsiteX5" fmla="*/ 209171 w 1429206"/>
              <a:gd name="connsiteY5" fmla="*/ 20836 h 1133093"/>
              <a:gd name="connsiteX6" fmla="*/ 34861 w 1429206"/>
              <a:gd name="connsiteY6" fmla="*/ 186856 h 113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06" h="1133093">
                <a:moveTo>
                  <a:pt x="34861" y="186856"/>
                </a:moveTo>
                <a:cubicBezTo>
                  <a:pt x="110948" y="358410"/>
                  <a:pt x="519055" y="911809"/>
                  <a:pt x="665696" y="1050159"/>
                </a:cubicBezTo>
                <a:cubicBezTo>
                  <a:pt x="812337" y="1188509"/>
                  <a:pt x="794353" y="1137319"/>
                  <a:pt x="914710" y="1016955"/>
                </a:cubicBezTo>
                <a:cubicBezTo>
                  <a:pt x="1035067" y="896591"/>
                  <a:pt x="1328350" y="491226"/>
                  <a:pt x="1387837" y="327973"/>
                </a:cubicBezTo>
                <a:cubicBezTo>
                  <a:pt x="1447324" y="164720"/>
                  <a:pt x="1468074" y="88627"/>
                  <a:pt x="1271630" y="37438"/>
                </a:cubicBezTo>
                <a:cubicBezTo>
                  <a:pt x="1075186" y="-13751"/>
                  <a:pt x="415299" y="-5450"/>
                  <a:pt x="209171" y="20836"/>
                </a:cubicBezTo>
                <a:cubicBezTo>
                  <a:pt x="3043" y="47122"/>
                  <a:pt x="-41226" y="15302"/>
                  <a:pt x="34861" y="186856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90278" y="747807"/>
            <a:ext cx="1333460" cy="1200517"/>
          </a:xfrm>
          <a:custGeom>
            <a:avLst/>
            <a:gdLst>
              <a:gd name="connsiteX0" fmla="*/ 257965 w 1333460"/>
              <a:gd name="connsiteY0" fmla="*/ 1045207 h 1200517"/>
              <a:gd name="connsiteX1" fmla="*/ 382472 w 1333460"/>
              <a:gd name="connsiteY1" fmla="*/ 1194624 h 1200517"/>
              <a:gd name="connsiteX2" fmla="*/ 589983 w 1333460"/>
              <a:gd name="connsiteY2" fmla="*/ 1119915 h 1200517"/>
              <a:gd name="connsiteX3" fmla="*/ 1254021 w 1333460"/>
              <a:gd name="connsiteY3" fmla="*/ 671662 h 1200517"/>
              <a:gd name="connsiteX4" fmla="*/ 1312124 w 1333460"/>
              <a:gd name="connsiteY4" fmla="*/ 472438 h 1200517"/>
              <a:gd name="connsiteX5" fmla="*/ 1171016 w 1333460"/>
              <a:gd name="connsiteY5" fmla="*/ 364525 h 1200517"/>
              <a:gd name="connsiteX6" fmla="*/ 216462 w 1333460"/>
              <a:gd name="connsiteY6" fmla="*/ 24185 h 1200517"/>
              <a:gd name="connsiteX7" fmla="*/ 650 w 1333460"/>
              <a:gd name="connsiteY7" fmla="*/ 140399 h 1200517"/>
              <a:gd name="connsiteX8" fmla="*/ 257965 w 1333460"/>
              <a:gd name="connsiteY8" fmla="*/ 1045207 h 120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460" h="1200517">
                <a:moveTo>
                  <a:pt x="257965" y="1045207"/>
                </a:moveTo>
                <a:cubicBezTo>
                  <a:pt x="321602" y="1220911"/>
                  <a:pt x="327136" y="1182173"/>
                  <a:pt x="382472" y="1194624"/>
                </a:cubicBezTo>
                <a:cubicBezTo>
                  <a:pt x="437808" y="1207075"/>
                  <a:pt x="444725" y="1207075"/>
                  <a:pt x="589983" y="1119915"/>
                </a:cubicBezTo>
                <a:cubicBezTo>
                  <a:pt x="735241" y="1032755"/>
                  <a:pt x="1133664" y="779575"/>
                  <a:pt x="1254021" y="671662"/>
                </a:cubicBezTo>
                <a:cubicBezTo>
                  <a:pt x="1374378" y="563749"/>
                  <a:pt x="1325958" y="523627"/>
                  <a:pt x="1312124" y="472438"/>
                </a:cubicBezTo>
                <a:cubicBezTo>
                  <a:pt x="1298290" y="421249"/>
                  <a:pt x="1353626" y="439234"/>
                  <a:pt x="1171016" y="364525"/>
                </a:cubicBezTo>
                <a:cubicBezTo>
                  <a:pt x="988406" y="289816"/>
                  <a:pt x="411523" y="61539"/>
                  <a:pt x="216462" y="24185"/>
                </a:cubicBezTo>
                <a:cubicBezTo>
                  <a:pt x="21401" y="-13169"/>
                  <a:pt x="-4884" y="-28388"/>
                  <a:pt x="650" y="140399"/>
                </a:cubicBezTo>
                <a:cubicBezTo>
                  <a:pt x="6184" y="309186"/>
                  <a:pt x="194328" y="869503"/>
                  <a:pt x="257965" y="1045207"/>
                </a:cubicBezTo>
                <a:close/>
              </a:path>
            </a:pathLst>
          </a:custGeom>
          <a:solidFill>
            <a:srgbClr val="FFB81C"/>
          </a:solidFill>
          <a:ln>
            <a:solidFill>
              <a:srgbClr val="FFB81C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55701" y="757950"/>
            <a:ext cx="1583684" cy="1495413"/>
          </a:xfrm>
          <a:custGeom>
            <a:avLst/>
            <a:gdLst>
              <a:gd name="connsiteX0" fmla="*/ 34026 w 1583684"/>
              <a:gd name="connsiteY0" fmla="*/ 1317297 h 1495413"/>
              <a:gd name="connsiteX1" fmla="*/ 175134 w 1583684"/>
              <a:gd name="connsiteY1" fmla="*/ 1450113 h 1495413"/>
              <a:gd name="connsiteX2" fmla="*/ 1428505 w 1583684"/>
              <a:gd name="connsiteY2" fmla="*/ 918850 h 1495413"/>
              <a:gd name="connsiteX3" fmla="*/ 1486608 w 1583684"/>
              <a:gd name="connsiteY3" fmla="*/ 719626 h 1495413"/>
              <a:gd name="connsiteX4" fmla="*/ 722965 w 1583684"/>
              <a:gd name="connsiteY4" fmla="*/ 72149 h 1495413"/>
              <a:gd name="connsiteX5" fmla="*/ 548655 w 1583684"/>
              <a:gd name="connsiteY5" fmla="*/ 22343 h 1495413"/>
              <a:gd name="connsiteX6" fmla="*/ 407547 w 1583684"/>
              <a:gd name="connsiteY6" fmla="*/ 130256 h 1495413"/>
              <a:gd name="connsiteX7" fmla="*/ 34026 w 1583684"/>
              <a:gd name="connsiteY7" fmla="*/ 1317297 h 14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684" h="1495413">
                <a:moveTo>
                  <a:pt x="34026" y="1317297"/>
                </a:moveTo>
                <a:cubicBezTo>
                  <a:pt x="-4710" y="1537273"/>
                  <a:pt x="-57279" y="1516521"/>
                  <a:pt x="175134" y="1450113"/>
                </a:cubicBezTo>
                <a:cubicBezTo>
                  <a:pt x="407547" y="1383705"/>
                  <a:pt x="1209926" y="1040598"/>
                  <a:pt x="1428505" y="918850"/>
                </a:cubicBezTo>
                <a:cubicBezTo>
                  <a:pt x="1647084" y="797102"/>
                  <a:pt x="1604198" y="860743"/>
                  <a:pt x="1486608" y="719626"/>
                </a:cubicBezTo>
                <a:cubicBezTo>
                  <a:pt x="1369018" y="578509"/>
                  <a:pt x="879290" y="188363"/>
                  <a:pt x="722965" y="72149"/>
                </a:cubicBezTo>
                <a:cubicBezTo>
                  <a:pt x="566640" y="-44065"/>
                  <a:pt x="601225" y="12659"/>
                  <a:pt x="548655" y="22343"/>
                </a:cubicBezTo>
                <a:cubicBezTo>
                  <a:pt x="496085" y="32027"/>
                  <a:pt x="489168" y="-78652"/>
                  <a:pt x="407547" y="130256"/>
                </a:cubicBezTo>
                <a:cubicBezTo>
                  <a:pt x="325926" y="339164"/>
                  <a:pt x="72762" y="1097321"/>
                  <a:pt x="34026" y="1317297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92710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2598" y="193057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670050" y="1435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355850" y="825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97150" y="1663700"/>
            <a:ext cx="2413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11350" y="2387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10627" y="3073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32000" y="30734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8400" y="4326078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1838" y="4443629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40050" y="2959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33750" y="38354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75365" y="3317156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83050" y="26797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41979" y="1972797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33750" y="1181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57750" y="7112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889500" y="14351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04487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953000" y="302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37100" y="37211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275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48300" y="429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3606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911850" y="27305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683250" y="2006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911850" y="723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699250" y="5588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407150" y="17526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181850" y="2354122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48450" y="31877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623050" y="44069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864888" y="397686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289932" y="2811322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950200" y="1638300"/>
            <a:ext cx="241300" cy="228600"/>
          </a:xfrm>
          <a:prstGeom prst="ellipse">
            <a:avLst/>
          </a:prstGeom>
          <a:solidFill>
            <a:srgbClr val="0050B9"/>
          </a:solidFill>
          <a:ln w="9525" cap="flat" cmpd="sng" algn="ctr">
            <a:solidFill>
              <a:srgbClr val="0050B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499350" y="952500"/>
            <a:ext cx="2413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8" name="Straight Connector 47"/>
          <p:cNvCxnSpPr>
            <a:stCxn id="10" idx="6"/>
            <a:endCxn id="11" idx="2"/>
          </p:cNvCxnSpPr>
          <p:nvPr/>
        </p:nvCxnSpPr>
        <p:spPr bwMode="auto">
          <a:xfrm>
            <a:off x="1409700" y="4440378"/>
            <a:ext cx="1102138" cy="1175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stCxn id="10" idx="7"/>
            <a:endCxn id="9" idx="3"/>
          </p:cNvCxnSpPr>
          <p:nvPr/>
        </p:nvCxnSpPr>
        <p:spPr bwMode="auto">
          <a:xfrm flipV="1">
            <a:off x="1374362" y="3268522"/>
            <a:ext cx="692976" cy="109103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8" idx="6"/>
            <a:endCxn id="9" idx="2"/>
          </p:cNvCxnSpPr>
          <p:nvPr/>
        </p:nvCxnSpPr>
        <p:spPr bwMode="auto">
          <a:xfrm>
            <a:off x="951927" y="3187700"/>
            <a:ext cx="1080073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8" idx="0"/>
            <a:endCxn id="3" idx="4"/>
          </p:cNvCxnSpPr>
          <p:nvPr/>
        </p:nvCxnSpPr>
        <p:spPr bwMode="auto">
          <a:xfrm flipH="1" flipV="1">
            <a:off x="683248" y="2159172"/>
            <a:ext cx="148029" cy="9142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8" idx="7"/>
            <a:endCxn id="7" idx="3"/>
          </p:cNvCxnSpPr>
          <p:nvPr/>
        </p:nvCxnSpPr>
        <p:spPr bwMode="auto">
          <a:xfrm flipV="1">
            <a:off x="916589" y="2582722"/>
            <a:ext cx="1030099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9" idx="0"/>
            <a:endCxn id="7" idx="4"/>
          </p:cNvCxnSpPr>
          <p:nvPr/>
        </p:nvCxnSpPr>
        <p:spPr bwMode="auto">
          <a:xfrm flipH="1" flipV="1">
            <a:off x="2032000" y="2616200"/>
            <a:ext cx="120650" cy="4572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12" idx="2"/>
            <a:endCxn id="9" idx="6"/>
          </p:cNvCxnSpPr>
          <p:nvPr/>
        </p:nvCxnSpPr>
        <p:spPr bwMode="auto">
          <a:xfrm flipH="1">
            <a:off x="2273300" y="3073400"/>
            <a:ext cx="666750" cy="1143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12" idx="3"/>
            <a:endCxn id="11" idx="7"/>
          </p:cNvCxnSpPr>
          <p:nvPr/>
        </p:nvCxnSpPr>
        <p:spPr bwMode="auto">
          <a:xfrm flipH="1">
            <a:off x="2717800" y="3154222"/>
            <a:ext cx="257588" cy="1322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12" idx="4"/>
            <a:endCxn id="14" idx="1"/>
          </p:cNvCxnSpPr>
          <p:nvPr/>
        </p:nvCxnSpPr>
        <p:spPr bwMode="auto">
          <a:xfrm>
            <a:off x="3060700" y="3187700"/>
            <a:ext cx="308388" cy="681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6" idx="3"/>
            <a:endCxn id="7" idx="7"/>
          </p:cNvCxnSpPr>
          <p:nvPr/>
        </p:nvCxnSpPr>
        <p:spPr bwMode="auto">
          <a:xfrm flipH="1">
            <a:off x="2117312" y="1858822"/>
            <a:ext cx="515176" cy="56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>
            <a:stCxn id="4" idx="4"/>
            <a:endCxn id="7" idx="0"/>
          </p:cNvCxnSpPr>
          <p:nvPr/>
        </p:nvCxnSpPr>
        <p:spPr bwMode="auto">
          <a:xfrm>
            <a:off x="1790700" y="1663700"/>
            <a:ext cx="24130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3" idx="6"/>
            <a:endCxn id="4" idx="3"/>
          </p:cNvCxnSpPr>
          <p:nvPr/>
        </p:nvCxnSpPr>
        <p:spPr bwMode="auto">
          <a:xfrm flipV="1">
            <a:off x="803898" y="1630222"/>
            <a:ext cx="901490" cy="41465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3" idx="0"/>
            <a:endCxn id="2" idx="4"/>
          </p:cNvCxnSpPr>
          <p:nvPr/>
        </p:nvCxnSpPr>
        <p:spPr bwMode="auto">
          <a:xfrm flipV="1">
            <a:off x="683248" y="1054100"/>
            <a:ext cx="364502" cy="87647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>
            <a:stCxn id="4" idx="7"/>
            <a:endCxn id="5" idx="3"/>
          </p:cNvCxnSpPr>
          <p:nvPr/>
        </p:nvCxnSpPr>
        <p:spPr bwMode="auto">
          <a:xfrm flipV="1">
            <a:off x="1876012" y="1020622"/>
            <a:ext cx="515176" cy="4479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4" idx="6"/>
            <a:endCxn id="6" idx="1"/>
          </p:cNvCxnSpPr>
          <p:nvPr/>
        </p:nvCxnSpPr>
        <p:spPr bwMode="auto">
          <a:xfrm>
            <a:off x="1911350" y="1549400"/>
            <a:ext cx="721138" cy="147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5" idx="6"/>
            <a:endCxn id="18" idx="2"/>
          </p:cNvCxnSpPr>
          <p:nvPr/>
        </p:nvCxnSpPr>
        <p:spPr bwMode="auto">
          <a:xfrm>
            <a:off x="2597150" y="939800"/>
            <a:ext cx="736600" cy="3556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6" idx="7"/>
            <a:endCxn id="18" idx="3"/>
          </p:cNvCxnSpPr>
          <p:nvPr/>
        </p:nvCxnSpPr>
        <p:spPr bwMode="auto">
          <a:xfrm flipV="1">
            <a:off x="2803112" y="1376222"/>
            <a:ext cx="565976" cy="32095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6" idx="0"/>
            <a:endCxn id="17" idx="4"/>
          </p:cNvCxnSpPr>
          <p:nvPr/>
        </p:nvCxnSpPr>
        <p:spPr bwMode="auto">
          <a:xfrm flipH="1" flipV="1">
            <a:off x="3662629" y="2201397"/>
            <a:ext cx="541071" cy="4783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16" idx="3"/>
            <a:endCxn id="12" idx="6"/>
          </p:cNvCxnSpPr>
          <p:nvPr/>
        </p:nvCxnSpPr>
        <p:spPr bwMode="auto">
          <a:xfrm flipH="1">
            <a:off x="3181350" y="2874822"/>
            <a:ext cx="937038" cy="198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>
            <a:stCxn id="15" idx="3"/>
            <a:endCxn id="14" idx="7"/>
          </p:cNvCxnSpPr>
          <p:nvPr/>
        </p:nvCxnSpPr>
        <p:spPr bwMode="auto">
          <a:xfrm flipH="1">
            <a:off x="3539712" y="3512278"/>
            <a:ext cx="370991" cy="3566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/>
          <p:cNvCxnSpPr>
            <a:stCxn id="15" idx="4"/>
            <a:endCxn id="25" idx="0"/>
          </p:cNvCxnSpPr>
          <p:nvPr/>
        </p:nvCxnSpPr>
        <p:spPr bwMode="auto">
          <a:xfrm>
            <a:off x="3996015" y="3545756"/>
            <a:ext cx="252135" cy="74684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>
            <a:stCxn id="24" idx="3"/>
            <a:endCxn id="25" idx="7"/>
          </p:cNvCxnSpPr>
          <p:nvPr/>
        </p:nvCxnSpPr>
        <p:spPr bwMode="auto">
          <a:xfrm flipH="1">
            <a:off x="4333462" y="3916222"/>
            <a:ext cx="438976" cy="409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>
            <a:stCxn id="23" idx="3"/>
            <a:endCxn id="24" idx="0"/>
          </p:cNvCxnSpPr>
          <p:nvPr/>
        </p:nvCxnSpPr>
        <p:spPr bwMode="auto">
          <a:xfrm flipH="1">
            <a:off x="4857750" y="3217722"/>
            <a:ext cx="130588" cy="503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Connector 135"/>
          <p:cNvCxnSpPr>
            <a:stCxn id="23" idx="2"/>
            <a:endCxn id="15" idx="6"/>
          </p:cNvCxnSpPr>
          <p:nvPr/>
        </p:nvCxnSpPr>
        <p:spPr bwMode="auto">
          <a:xfrm flipH="1">
            <a:off x="4116665" y="3136900"/>
            <a:ext cx="836335" cy="294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23" idx="2"/>
            <a:endCxn id="16" idx="6"/>
          </p:cNvCxnSpPr>
          <p:nvPr/>
        </p:nvCxnSpPr>
        <p:spPr bwMode="auto">
          <a:xfrm flipH="1" flipV="1">
            <a:off x="4324350" y="2794000"/>
            <a:ext cx="628650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Straight Connector 141"/>
          <p:cNvCxnSpPr>
            <a:stCxn id="16" idx="7"/>
            <a:endCxn id="22" idx="4"/>
          </p:cNvCxnSpPr>
          <p:nvPr/>
        </p:nvCxnSpPr>
        <p:spPr bwMode="auto">
          <a:xfrm flipV="1">
            <a:off x="4289012" y="2273472"/>
            <a:ext cx="327438" cy="4397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Straight Connector 144"/>
          <p:cNvCxnSpPr>
            <a:stCxn id="22" idx="0"/>
            <a:endCxn id="21" idx="3"/>
          </p:cNvCxnSpPr>
          <p:nvPr/>
        </p:nvCxnSpPr>
        <p:spPr bwMode="auto">
          <a:xfrm flipV="1">
            <a:off x="4616450" y="1630222"/>
            <a:ext cx="308388" cy="414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>
            <a:stCxn id="23" idx="0"/>
            <a:endCxn id="22" idx="5"/>
          </p:cNvCxnSpPr>
          <p:nvPr/>
        </p:nvCxnSpPr>
        <p:spPr bwMode="auto">
          <a:xfrm flipH="1" flipV="1">
            <a:off x="4701762" y="2239994"/>
            <a:ext cx="371888" cy="7826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Straight Connector 150"/>
          <p:cNvCxnSpPr>
            <a:stCxn id="27" idx="1"/>
            <a:endCxn id="23" idx="5"/>
          </p:cNvCxnSpPr>
          <p:nvPr/>
        </p:nvCxnSpPr>
        <p:spPr bwMode="auto">
          <a:xfrm flipH="1" flipV="1">
            <a:off x="5158962" y="3217722"/>
            <a:ext cx="515176" cy="42255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>
            <a:stCxn id="26" idx="0"/>
            <a:endCxn id="27" idx="3"/>
          </p:cNvCxnSpPr>
          <p:nvPr/>
        </p:nvCxnSpPr>
        <p:spPr bwMode="auto">
          <a:xfrm flipV="1">
            <a:off x="5568950" y="3801922"/>
            <a:ext cx="105188" cy="4906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>
            <a:stCxn id="24" idx="6"/>
            <a:endCxn id="27" idx="2"/>
          </p:cNvCxnSpPr>
          <p:nvPr/>
        </p:nvCxnSpPr>
        <p:spPr bwMode="auto">
          <a:xfrm flipV="1">
            <a:off x="4978400" y="3721100"/>
            <a:ext cx="660400" cy="1143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>
            <a:stCxn id="27" idx="0"/>
            <a:endCxn id="28" idx="3"/>
          </p:cNvCxnSpPr>
          <p:nvPr/>
        </p:nvCxnSpPr>
        <p:spPr bwMode="auto">
          <a:xfrm flipV="1">
            <a:off x="5759450" y="2925622"/>
            <a:ext cx="187738" cy="6811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>
            <a:stCxn id="28" idx="0"/>
            <a:endCxn id="29" idx="5"/>
          </p:cNvCxnSpPr>
          <p:nvPr/>
        </p:nvCxnSpPr>
        <p:spPr bwMode="auto">
          <a:xfrm flipH="1" flipV="1">
            <a:off x="5889212" y="2201722"/>
            <a:ext cx="143288" cy="5287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Straight Connector 165"/>
          <p:cNvCxnSpPr>
            <a:stCxn id="22" idx="6"/>
            <a:endCxn id="29" idx="2"/>
          </p:cNvCxnSpPr>
          <p:nvPr/>
        </p:nvCxnSpPr>
        <p:spPr bwMode="auto">
          <a:xfrm flipV="1">
            <a:off x="4737100" y="2120900"/>
            <a:ext cx="946150" cy="38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21" idx="6"/>
            <a:endCxn id="29" idx="1"/>
          </p:cNvCxnSpPr>
          <p:nvPr/>
        </p:nvCxnSpPr>
        <p:spPr bwMode="auto">
          <a:xfrm>
            <a:off x="5130800" y="1549400"/>
            <a:ext cx="587788" cy="4906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5" name="Straight Connector 174"/>
          <p:cNvCxnSpPr>
            <a:stCxn id="20" idx="4"/>
            <a:endCxn id="21" idx="0"/>
          </p:cNvCxnSpPr>
          <p:nvPr/>
        </p:nvCxnSpPr>
        <p:spPr bwMode="auto">
          <a:xfrm>
            <a:off x="4978400" y="939800"/>
            <a:ext cx="31750" cy="4953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Connector 177"/>
          <p:cNvCxnSpPr>
            <a:stCxn id="31" idx="3"/>
            <a:endCxn id="21" idx="7"/>
          </p:cNvCxnSpPr>
          <p:nvPr/>
        </p:nvCxnSpPr>
        <p:spPr bwMode="auto">
          <a:xfrm flipH="1">
            <a:off x="5095462" y="919022"/>
            <a:ext cx="851726" cy="54955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Connector 180"/>
          <p:cNvCxnSpPr>
            <a:stCxn id="31" idx="5"/>
            <a:endCxn id="34" idx="0"/>
          </p:cNvCxnSpPr>
          <p:nvPr/>
        </p:nvCxnSpPr>
        <p:spPr bwMode="auto">
          <a:xfrm>
            <a:off x="6117812" y="919022"/>
            <a:ext cx="409988" cy="833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Connector 186"/>
          <p:cNvCxnSpPr>
            <a:stCxn id="31" idx="6"/>
            <a:endCxn id="32" idx="2"/>
          </p:cNvCxnSpPr>
          <p:nvPr/>
        </p:nvCxnSpPr>
        <p:spPr bwMode="auto">
          <a:xfrm flipV="1">
            <a:off x="6153150" y="673100"/>
            <a:ext cx="546100" cy="165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>
            <a:stCxn id="29" idx="7"/>
            <a:endCxn id="34" idx="2"/>
          </p:cNvCxnSpPr>
          <p:nvPr/>
        </p:nvCxnSpPr>
        <p:spPr bwMode="auto">
          <a:xfrm flipV="1">
            <a:off x="5889212" y="1866900"/>
            <a:ext cx="517938" cy="173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Straight Connector 192"/>
          <p:cNvCxnSpPr>
            <a:stCxn id="35" idx="1"/>
            <a:endCxn id="34" idx="5"/>
          </p:cNvCxnSpPr>
          <p:nvPr/>
        </p:nvCxnSpPr>
        <p:spPr bwMode="auto">
          <a:xfrm flipH="1" flipV="1">
            <a:off x="6613112" y="1947722"/>
            <a:ext cx="604076" cy="4398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Connector 195"/>
          <p:cNvCxnSpPr>
            <a:stCxn id="35" idx="2"/>
            <a:endCxn id="28" idx="6"/>
          </p:cNvCxnSpPr>
          <p:nvPr/>
        </p:nvCxnSpPr>
        <p:spPr bwMode="auto">
          <a:xfrm flipH="1">
            <a:off x="6153150" y="2468422"/>
            <a:ext cx="1028700" cy="3763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9" name="Straight Connector 198"/>
          <p:cNvCxnSpPr>
            <a:stCxn id="35" idx="3"/>
            <a:endCxn id="36" idx="0"/>
          </p:cNvCxnSpPr>
          <p:nvPr/>
        </p:nvCxnSpPr>
        <p:spPr bwMode="auto">
          <a:xfrm flipH="1">
            <a:off x="6769100" y="2549244"/>
            <a:ext cx="448088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Straight Connector 201"/>
          <p:cNvCxnSpPr>
            <a:stCxn id="28" idx="5"/>
            <a:endCxn id="36" idx="1"/>
          </p:cNvCxnSpPr>
          <p:nvPr/>
        </p:nvCxnSpPr>
        <p:spPr bwMode="auto">
          <a:xfrm>
            <a:off x="6117812" y="2925622"/>
            <a:ext cx="565976" cy="295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27" idx="6"/>
            <a:endCxn id="36" idx="2"/>
          </p:cNvCxnSpPr>
          <p:nvPr/>
        </p:nvCxnSpPr>
        <p:spPr bwMode="auto">
          <a:xfrm flipV="1">
            <a:off x="5880100" y="3302000"/>
            <a:ext cx="768350" cy="4191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4" name="Straight Connector 213"/>
          <p:cNvCxnSpPr>
            <a:stCxn id="40" idx="1"/>
            <a:endCxn id="36" idx="6"/>
          </p:cNvCxnSpPr>
          <p:nvPr/>
        </p:nvCxnSpPr>
        <p:spPr bwMode="auto">
          <a:xfrm flipH="1" flipV="1">
            <a:off x="6889750" y="3302000"/>
            <a:ext cx="1010476" cy="7083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7" name="Straight Connector 216"/>
          <p:cNvCxnSpPr>
            <a:stCxn id="40" idx="3"/>
            <a:endCxn id="38" idx="7"/>
          </p:cNvCxnSpPr>
          <p:nvPr/>
        </p:nvCxnSpPr>
        <p:spPr bwMode="auto">
          <a:xfrm flipH="1">
            <a:off x="6829012" y="4171982"/>
            <a:ext cx="1071214" cy="2683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228"/>
          <p:cNvCxnSpPr>
            <a:stCxn id="41" idx="4"/>
            <a:endCxn id="40" idx="7"/>
          </p:cNvCxnSpPr>
          <p:nvPr/>
        </p:nvCxnSpPr>
        <p:spPr bwMode="auto">
          <a:xfrm flipH="1">
            <a:off x="8070850" y="3039922"/>
            <a:ext cx="339732" cy="970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234"/>
          <p:cNvCxnSpPr>
            <a:stCxn id="41" idx="2"/>
            <a:endCxn id="35" idx="5"/>
          </p:cNvCxnSpPr>
          <p:nvPr/>
        </p:nvCxnSpPr>
        <p:spPr bwMode="auto">
          <a:xfrm flipH="1" flipV="1">
            <a:off x="7387812" y="2549244"/>
            <a:ext cx="902120" cy="3763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8" name="Straight Connector 237"/>
          <p:cNvCxnSpPr>
            <a:stCxn id="41" idx="0"/>
            <a:endCxn id="42" idx="4"/>
          </p:cNvCxnSpPr>
          <p:nvPr/>
        </p:nvCxnSpPr>
        <p:spPr bwMode="auto">
          <a:xfrm flipH="1" flipV="1">
            <a:off x="8070850" y="1866900"/>
            <a:ext cx="339732" cy="944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>
            <a:stCxn id="44" idx="5"/>
            <a:endCxn id="42" idx="1"/>
          </p:cNvCxnSpPr>
          <p:nvPr/>
        </p:nvCxnSpPr>
        <p:spPr bwMode="auto">
          <a:xfrm>
            <a:off x="7705312" y="1147622"/>
            <a:ext cx="280226" cy="524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>
            <a:stCxn id="35" idx="7"/>
            <a:endCxn id="42" idx="3"/>
          </p:cNvCxnSpPr>
          <p:nvPr/>
        </p:nvCxnSpPr>
        <p:spPr bwMode="auto">
          <a:xfrm flipV="1">
            <a:off x="7387812" y="1833422"/>
            <a:ext cx="597726" cy="5541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7" name="Straight Connector 266"/>
          <p:cNvCxnSpPr>
            <a:stCxn id="36" idx="4"/>
            <a:endCxn id="38" idx="0"/>
          </p:cNvCxnSpPr>
          <p:nvPr/>
        </p:nvCxnSpPr>
        <p:spPr bwMode="auto">
          <a:xfrm flipH="1">
            <a:off x="6743700" y="3416300"/>
            <a:ext cx="25400" cy="99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6" name="Straight Connector 285"/>
          <p:cNvCxnSpPr>
            <a:stCxn id="32" idx="4"/>
            <a:endCxn id="34" idx="7"/>
          </p:cNvCxnSpPr>
          <p:nvPr/>
        </p:nvCxnSpPr>
        <p:spPr bwMode="auto">
          <a:xfrm flipH="1">
            <a:off x="6613112" y="787400"/>
            <a:ext cx="206788" cy="9986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9" name="Straight Connector 288"/>
          <p:cNvCxnSpPr>
            <a:stCxn id="44" idx="3"/>
            <a:endCxn id="34" idx="7"/>
          </p:cNvCxnSpPr>
          <p:nvPr/>
        </p:nvCxnSpPr>
        <p:spPr bwMode="auto">
          <a:xfrm flipH="1">
            <a:off x="6613112" y="1147622"/>
            <a:ext cx="921576" cy="63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0" name="Oval 109"/>
          <p:cNvSpPr/>
          <p:nvPr/>
        </p:nvSpPr>
        <p:spPr bwMode="auto">
          <a:xfrm>
            <a:off x="1927326" y="2967470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7073787" y="2248295"/>
            <a:ext cx="447262" cy="4384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1822412" y="2878918"/>
            <a:ext cx="659428" cy="6155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4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mport-causa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0" r="80836"/>
          <a:stretch/>
        </p:blipFill>
        <p:spPr>
          <a:xfrm>
            <a:off x="4292600" y="547455"/>
            <a:ext cx="3403600" cy="42658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7558" y="34505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5700" y="34505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grpSp>
        <p:nvGrpSpPr>
          <p:cNvPr id="8" name="Group 7"/>
          <p:cNvGrpSpPr/>
          <p:nvPr/>
        </p:nvGrpSpPr>
        <p:grpSpPr>
          <a:xfrm rot="1643227">
            <a:off x="6194957" y="943265"/>
            <a:ext cx="2771242" cy="830997"/>
            <a:chOff x="1419758" y="2155103"/>
            <a:chExt cx="277124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19758" y="2155103"/>
              <a:ext cx="2215270" cy="830997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Consolas"/>
                  <a:cs typeface="Consolas"/>
                </a:rPr>
                <a:t>3:09pm</a:t>
              </a:r>
              <a:endParaRPr lang="en-US" sz="4800" dirty="0">
                <a:latin typeface="Consolas"/>
                <a:cs typeface="Consola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67900" y="2155103"/>
              <a:ext cx="523100" cy="830997"/>
            </a:xfrm>
            <a:prstGeom prst="rect">
              <a:avLst/>
            </a:prstGeom>
            <a:noFill/>
            <a:ln w="57150" cmpd="sng"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Consolas"/>
                  <a:cs typeface="Consolas"/>
                </a:rPr>
                <a:t>3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03400"/>
            <a:ext cx="1021953" cy="1308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6201" y="2048006"/>
            <a:ext cx="2215270" cy="830997"/>
          </a:xfrm>
          <a:prstGeom prst="rect">
            <a:avLst/>
          </a:prstGeom>
          <a:solidFill>
            <a:schemeClr val="accent5"/>
          </a:solidFill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/>
                <a:cs typeface="Consolas"/>
              </a:rPr>
              <a:t>8</a:t>
            </a:r>
            <a:r>
              <a:rPr lang="en-US" sz="4800" dirty="0" smtClean="0">
                <a:latin typeface="Consolas"/>
                <a:cs typeface="Consolas"/>
              </a:rPr>
              <a:t>:13pm</a:t>
            </a:r>
            <a:endParaRPr lang="en-US" sz="48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58900" y="2457450"/>
            <a:ext cx="8001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8772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97558" y="7454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5700" y="7454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/>
                <a:cs typeface="Consolas"/>
              </a:rPr>
              <a:t>8</a:t>
            </a:r>
          </a:p>
        </p:txBody>
      </p:sp>
      <p:sp>
        <p:nvSpPr>
          <p:cNvPr id="14" name="Cloud Callout 13"/>
          <p:cNvSpPr/>
          <p:nvPr/>
        </p:nvSpPr>
        <p:spPr bwMode="auto">
          <a:xfrm>
            <a:off x="5067299" y="2457450"/>
            <a:ext cx="3934728" cy="1974850"/>
          </a:xfrm>
          <a:prstGeom prst="cloudCallout">
            <a:avLst>
              <a:gd name="adj1" fmla="val -61896"/>
              <a:gd name="adj2" fmla="val -39649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I’m</a:t>
            </a:r>
            <a:r>
              <a:rPr kumimoji="0" lang="en-US" sz="36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too far ahead!!!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5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mport-causal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0" r="80836"/>
          <a:stretch/>
        </p:blipFill>
        <p:spPr>
          <a:xfrm>
            <a:off x="4292600" y="547455"/>
            <a:ext cx="3403600" cy="42658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7558" y="34505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5700" y="34505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7</a:t>
            </a:r>
            <a:endParaRPr lang="en-US" sz="4800" dirty="0">
              <a:latin typeface="Consolas"/>
              <a:cs typeface="Consolas"/>
            </a:endParaRPr>
          </a:p>
        </p:txBody>
      </p:sp>
      <p:grpSp>
        <p:nvGrpSpPr>
          <p:cNvPr id="8" name="Group 7"/>
          <p:cNvGrpSpPr/>
          <p:nvPr/>
        </p:nvGrpSpPr>
        <p:grpSpPr>
          <a:xfrm rot="1643227">
            <a:off x="6194957" y="943265"/>
            <a:ext cx="2771242" cy="830997"/>
            <a:chOff x="1419758" y="2155103"/>
            <a:chExt cx="277124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19758" y="2155103"/>
              <a:ext cx="2215270" cy="830997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Consolas"/>
                  <a:cs typeface="Consolas"/>
                </a:rPr>
                <a:t>3:09pm</a:t>
              </a:r>
              <a:endParaRPr lang="en-US" sz="4800" dirty="0">
                <a:latin typeface="Consolas"/>
                <a:cs typeface="Consola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67900" y="2155103"/>
              <a:ext cx="523100" cy="830997"/>
            </a:xfrm>
            <a:prstGeom prst="rect">
              <a:avLst/>
            </a:prstGeom>
            <a:noFill/>
            <a:ln w="57150" cmpd="sng"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Consolas"/>
                  <a:cs typeface="Consolas"/>
                </a:rPr>
                <a:t>3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97558" y="745403"/>
            <a:ext cx="2215270" cy="830997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Consolas"/>
                <a:cs typeface="Consolas"/>
              </a:rPr>
              <a:t>3:11pm</a:t>
            </a:r>
            <a:endParaRPr lang="en-US" sz="48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5700" y="745403"/>
            <a:ext cx="523100" cy="830997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/>
                <a:cs typeface="Consolas"/>
              </a:rPr>
              <a:t>8</a:t>
            </a:r>
          </a:p>
        </p:txBody>
      </p:sp>
      <p:sp>
        <p:nvSpPr>
          <p:cNvPr id="14" name="Cloud Callout 13"/>
          <p:cNvSpPr/>
          <p:nvPr/>
        </p:nvSpPr>
        <p:spPr bwMode="auto">
          <a:xfrm>
            <a:off x="5067299" y="2457450"/>
            <a:ext cx="3934728" cy="1974850"/>
          </a:xfrm>
          <a:prstGeom prst="cloudCallout">
            <a:avLst>
              <a:gd name="adj1" fmla="val -61896"/>
              <a:gd name="adj2" fmla="val -39649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 have no clock!!!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5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der-construc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4029" y="4724280"/>
            <a:ext cx="430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https://www.flickr.com/photos/concrete_forms/523765240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41356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verloade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6" b="358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9429" y="4743390"/>
            <a:ext cx="440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https://www.flickr.com/photos/graemenewcomb/358329131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19457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-come-i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3" b="1058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736980"/>
            <a:ext cx="4019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https://www.flickr.com/photos/superba_/8304175110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156792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partu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9767" y="6290"/>
            <a:ext cx="422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https://www.flickr.com/photos/perspective/19406633864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BY-SA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/licenses/by-</a:t>
            </a:r>
            <a:r>
              <a:rPr lang="en-US" sz="1000" dirty="0" err="1">
                <a:solidFill>
                  <a:srgbClr val="FFFFFF"/>
                </a:solidFill>
              </a:rPr>
              <a:t>sa</a:t>
            </a:r>
            <a:r>
              <a:rPr lang="en-US" sz="1000" dirty="0">
                <a:solidFill>
                  <a:srgbClr val="FFFFFF"/>
                </a:solidFill>
              </a:rPr>
              <a:t>/2.0/</a:t>
            </a:r>
          </a:p>
        </p:txBody>
      </p:sp>
    </p:spTree>
    <p:extLst>
      <p:ext uri="{BB962C8B-B14F-4D97-AF65-F5344CB8AC3E}">
        <p14:creationId xmlns:p14="http://schemas.microsoft.com/office/powerpoint/2010/main" val="403722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mport-causa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2400"/>
            <a:ext cx="4246134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" y="4779089"/>
            <a:ext cx="784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Lamport</a:t>
            </a:r>
            <a:r>
              <a:rPr lang="en-US" sz="1000" dirty="0" smtClean="0"/>
              <a:t>, L. Time, clocks, and the ordering of events in a distributed system. </a:t>
            </a:r>
            <a:r>
              <a:rPr lang="en-US" sz="1000" i="1" dirty="0" smtClean="0"/>
              <a:t>Communications of the ACM</a:t>
            </a:r>
            <a:r>
              <a:rPr lang="en-US" sz="1000" dirty="0" smtClean="0"/>
              <a:t>, 21:7, July 1978, pp. 558-565.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889000" y="3721100"/>
            <a:ext cx="17653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Freeform 5"/>
          <p:cNvSpPr/>
          <p:nvPr/>
        </p:nvSpPr>
        <p:spPr>
          <a:xfrm>
            <a:off x="2526972" y="2755324"/>
            <a:ext cx="177964" cy="9144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489036" y="2324100"/>
            <a:ext cx="203364" cy="469900"/>
          </a:xfrm>
          <a:custGeom>
            <a:avLst/>
            <a:gdLst>
              <a:gd name="connsiteX0" fmla="*/ 152564 w 177964"/>
              <a:gd name="connsiteY0" fmla="*/ 914400 h 914400"/>
              <a:gd name="connsiteX1" fmla="*/ 164 w 177964"/>
              <a:gd name="connsiteY1" fmla="*/ 457200 h 914400"/>
              <a:gd name="connsiteX2" fmla="*/ 177964 w 177964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964" h="914400">
                <a:moveTo>
                  <a:pt x="152564" y="914400"/>
                </a:moveTo>
                <a:cubicBezTo>
                  <a:pt x="74247" y="762000"/>
                  <a:pt x="-4069" y="609600"/>
                  <a:pt x="164" y="457200"/>
                </a:cubicBezTo>
                <a:cubicBezTo>
                  <a:pt x="4397" y="304800"/>
                  <a:pt x="177964" y="0"/>
                  <a:pt x="177964" y="0"/>
                </a:cubicBezTo>
              </a:path>
            </a:pathLst>
          </a:custGeom>
          <a:ln w="57150" cmpd="sng">
            <a:solidFill>
              <a:srgbClr val="E87722"/>
            </a:solidFill>
            <a:headEnd type="none"/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 bwMode="auto">
          <a:xfrm flipV="1">
            <a:off x="2692400" y="1866900"/>
            <a:ext cx="179070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435600" y="822235"/>
            <a:ext cx="3126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E87722"/>
                </a:solidFill>
              </a:rPr>
              <a:t>p</a:t>
            </a:r>
            <a:r>
              <a:rPr lang="en-US" sz="7200" baseline="-25000" dirty="0" smtClean="0">
                <a:solidFill>
                  <a:srgbClr val="E87722"/>
                </a:solidFill>
              </a:rPr>
              <a:t>1</a:t>
            </a:r>
            <a:r>
              <a:rPr lang="en-US" sz="7200" dirty="0" smtClean="0">
                <a:solidFill>
                  <a:srgbClr val="E87722"/>
                </a:solidFill>
              </a:rPr>
              <a:t> → r</a:t>
            </a:r>
            <a:r>
              <a:rPr lang="en-US" sz="7200" baseline="-25000" dirty="0" smtClean="0">
                <a:solidFill>
                  <a:srgbClr val="E87722"/>
                </a:solidFill>
              </a:rPr>
              <a:t>3</a:t>
            </a:r>
            <a:r>
              <a:rPr lang="en-US" sz="7200" dirty="0" smtClean="0">
                <a:solidFill>
                  <a:srgbClr val="E87722"/>
                </a:solidFill>
              </a:rPr>
              <a:t> </a:t>
            </a:r>
            <a:endParaRPr lang="en-US" sz="7200" dirty="0">
              <a:solidFill>
                <a:srgbClr val="E8772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207" y="4038312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1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6143" y="3136324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2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76143" y="2501612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3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15843" y="1739324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4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2082" y="1475600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87722"/>
                </a:solidFill>
              </a:rPr>
              <a:t>5</a:t>
            </a:r>
            <a:endParaRPr lang="en-US" sz="3200" b="1" dirty="0">
              <a:solidFill>
                <a:srgbClr val="E8772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0453" y="2324100"/>
            <a:ext cx="2777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1  &lt;</a:t>
            </a:r>
            <a:r>
              <a:rPr lang="en-US" sz="7200" dirty="0" smtClean="0">
                <a:solidFill>
                  <a:srgbClr val="E87722"/>
                </a:solidFill>
              </a:rPr>
              <a:t>  5</a:t>
            </a:r>
            <a:endParaRPr lang="en-US" sz="7200" dirty="0">
              <a:solidFill>
                <a:srgbClr val="E87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5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perimen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736980"/>
            <a:ext cx="4596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https://www.flickr.com/photos/nationaleyeinstitute/9955408003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41865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e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8" t="45344" r="16312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4118" y="4724160"/>
            <a:ext cx="3969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Adapted from</a:t>
            </a:r>
            <a:r>
              <a:rPr lang="en-US" sz="1000" dirty="0">
                <a:solidFill>
                  <a:srgbClr val="FFFFFF"/>
                </a:solidFill>
              </a:rPr>
              <a:t>: https://www.flickr.com/photos/cobacco/3340218343</a:t>
            </a:r>
            <a:r>
              <a:rPr lang="en-US" sz="10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CC BY </a:t>
            </a:r>
            <a:r>
              <a:rPr lang="en-US" sz="1000" dirty="0">
                <a:solidFill>
                  <a:srgbClr val="FFFFFF"/>
                </a:solidFill>
              </a:rPr>
              <a:t>2.0: https://</a:t>
            </a:r>
            <a:r>
              <a:rPr lang="en-US" sz="1000" dirty="0" err="1">
                <a:solidFill>
                  <a:srgbClr val="FFFFFF"/>
                </a:solidFill>
              </a:rPr>
              <a:t>creativecommons.org</a:t>
            </a:r>
            <a:r>
              <a:rPr lang="en-US" sz="1000" dirty="0">
                <a:solidFill>
                  <a:srgbClr val="FFFFFF"/>
                </a:solidFill>
              </a:rPr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339963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96" y="341711"/>
            <a:ext cx="8431204" cy="629840"/>
          </a:xfrm>
        </p:spPr>
        <p:txBody>
          <a:bodyPr/>
          <a:lstStyle/>
          <a:p>
            <a:r>
              <a:rPr lang="en-US" sz="2800" dirty="0" smtClean="0"/>
              <a:t>How to Have your Causality and Wall Clocks, Too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Distributed Monotonic Clocks (DMC)</a:t>
            </a:r>
          </a:p>
          <a:p>
            <a:pPr lvl="1"/>
            <a:r>
              <a:rPr lang="en-US" sz="3200" dirty="0" smtClean="0"/>
              <a:t> </a:t>
            </a:r>
            <a:r>
              <a:rPr lang="en-US" sz="2800" dirty="0" smtClean="0"/>
              <a:t>Reflect causality and can track human time too</a:t>
            </a:r>
          </a:p>
          <a:p>
            <a:pPr lvl="1"/>
            <a:r>
              <a:rPr lang="en-US" sz="2800" dirty="0" smtClean="0"/>
              <a:t> Operational </a:t>
            </a:r>
            <a:r>
              <a:rPr lang="en-US" sz="2800" dirty="0" smtClean="0"/>
              <a:t>reset buttons needed!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Population protocol “flocking” to avoid </a:t>
            </a:r>
            <a:r>
              <a:rPr lang="en-US" sz="2800" dirty="0" smtClean="0"/>
              <a:t>resets</a:t>
            </a:r>
          </a:p>
          <a:p>
            <a:pPr lvl="1"/>
            <a:r>
              <a:rPr lang="en-US" sz="2800" dirty="0" smtClean="0"/>
              <a:t> Accommodates (some) </a:t>
            </a:r>
            <a:r>
              <a:rPr lang="en-US" sz="2800" dirty="0" err="1" smtClean="0"/>
              <a:t>clockless</a:t>
            </a:r>
            <a:r>
              <a:rPr lang="en-US" sz="2800" dirty="0" smtClean="0"/>
              <a:t> nodes</a:t>
            </a:r>
            <a:endParaRPr lang="en-US" sz="2800" dirty="0" smtClean="0"/>
          </a:p>
          <a:p>
            <a:r>
              <a:rPr lang="en-US" sz="2800" dirty="0" smtClean="0"/>
              <a:t>More </a:t>
            </a:r>
            <a:r>
              <a:rPr lang="en-US" sz="2800" dirty="0" smtClean="0"/>
              <a:t>work needed (and coming!)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552700" y="4398031"/>
            <a:ext cx="3695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Jon Moore (@</a:t>
            </a:r>
            <a:r>
              <a:rPr lang="en-US" dirty="0" err="1" smtClean="0"/>
              <a:t>jon_moore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5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omcast-ppt-template">
  <a:themeElements>
    <a:clrScheme name="Custom 38">
      <a:dk1>
        <a:srgbClr val="000000"/>
      </a:dk1>
      <a:lt1>
        <a:srgbClr val="FFFFFF"/>
      </a:lt1>
      <a:dk2>
        <a:srgbClr val="54585A"/>
      </a:dk2>
      <a:lt2>
        <a:srgbClr val="97999B"/>
      </a:lt2>
      <a:accent1>
        <a:srgbClr val="0050B9"/>
      </a:accent1>
      <a:accent2>
        <a:srgbClr val="003359"/>
      </a:accent2>
      <a:accent3>
        <a:srgbClr val="007377"/>
      </a:accent3>
      <a:accent4>
        <a:srgbClr val="6F5091"/>
      </a:accent4>
      <a:accent5>
        <a:srgbClr val="E87722"/>
      </a:accent5>
      <a:accent6>
        <a:srgbClr val="FFB81C"/>
      </a:accent6>
      <a:hlink>
        <a:srgbClr val="0050B9"/>
      </a:hlink>
      <a:folHlink>
        <a:srgbClr val="6F5091"/>
      </a:folHlink>
    </a:clrScheme>
    <a:fontScheme name="XFN_PowerPoint_2010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XFN_PowerPoint_2010 1">
        <a:dk1>
          <a:srgbClr val="000000"/>
        </a:dk1>
        <a:lt1>
          <a:srgbClr val="FFFFFF"/>
        </a:lt1>
        <a:dk2>
          <a:srgbClr val="C8001D"/>
        </a:dk2>
        <a:lt2>
          <a:srgbClr val="808080"/>
        </a:lt2>
        <a:accent1>
          <a:srgbClr val="C8001D"/>
        </a:accent1>
        <a:accent2>
          <a:srgbClr val="FFCB00"/>
        </a:accent2>
        <a:accent3>
          <a:srgbClr val="FFFFFF"/>
        </a:accent3>
        <a:accent4>
          <a:srgbClr val="000000"/>
        </a:accent4>
        <a:accent5>
          <a:srgbClr val="E0AAAB"/>
        </a:accent5>
        <a:accent6>
          <a:srgbClr val="E7B800"/>
        </a:accent6>
        <a:hlink>
          <a:srgbClr val="5A5A5C"/>
        </a:hlink>
        <a:folHlink>
          <a:srgbClr val="15C4E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comcast-ppt-template.potx</Template>
  <TotalTime>33541</TotalTime>
  <Words>2080</Words>
  <Application>Microsoft Macintosh PowerPoint</Application>
  <PresentationFormat>On-screen Show (16:9)</PresentationFormat>
  <Paragraphs>263</Paragraphs>
  <Slides>92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comcast-ppt-template</vt:lpstr>
      <vt:lpstr>How to Have Your Causality and Wall Clocks, Too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Have your Causality and Wall Clocks, Too</vt:lpstr>
    </vt:vector>
  </TitlesOfParts>
  <Company>Lippincott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few tips!</dc:title>
  <dc:creator>Lippincott Staff</dc:creator>
  <cp:lastModifiedBy>Jon Moore</cp:lastModifiedBy>
  <cp:revision>237</cp:revision>
  <dcterms:created xsi:type="dcterms:W3CDTF">2013-05-10T19:01:48Z</dcterms:created>
  <dcterms:modified xsi:type="dcterms:W3CDTF">2015-09-25T12:05:35Z</dcterms:modified>
</cp:coreProperties>
</file>